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4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5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4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5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6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7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8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9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0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1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2.xml" ContentType="application/vnd.openxmlformats-officedocument.themeOverr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3.xml" ContentType="application/vnd.openxmlformats-officedocument.themeOverr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4.xml" ContentType="application/vnd.openxmlformats-officedocument.themeOverr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15.xml" ContentType="application/vnd.openxmlformats-officedocument.themeOverr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16.xml" ContentType="application/vnd.openxmlformats-officedocument.themeOverr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17.xml" ContentType="application/vnd.openxmlformats-officedocument.themeOverr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22.xml" ContentType="application/vnd.openxmlformats-officedocument.drawingml.chart+xml"/>
  <Override PartName="/ppt/theme/themeOverride18.xml" ContentType="application/vnd.openxmlformats-officedocument.themeOverride+xml"/>
  <Override PartName="/ppt/charts/chart23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4.xml" ContentType="application/vnd.openxmlformats-officedocument.drawingml.chart+xml"/>
  <Override PartName="/ppt/theme/themeOverride19.xml" ContentType="application/vnd.openxmlformats-officedocument.themeOverride+xml"/>
  <Override PartName="/ppt/charts/chart25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6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7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8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9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30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1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2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3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4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notesSlides/notesSlide3.xml" ContentType="application/vnd.openxmlformats-officedocument.presentationml.notesSlide+xml"/>
  <Override PartName="/ppt/charts/chart35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6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7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theme/themeOverride20.xml" ContentType="application/vnd.openxmlformats-officedocument.themeOverride+xml"/>
  <Override PartName="/ppt/charts/chart38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theme/themeOverride21.xml" ContentType="application/vnd.openxmlformats-officedocument.themeOverride+xml"/>
  <Override PartName="/ppt/charts/chart39.xml" ContentType="application/vnd.openxmlformats-officedocument.drawingml.chart+xml"/>
  <Override PartName="/ppt/theme/themeOverride22.xml" ContentType="application/vnd.openxmlformats-officedocument.themeOverride+xml"/>
  <Override PartName="/ppt/charts/chart40.xml" ContentType="application/vnd.openxmlformats-officedocument.drawingml.chart+xml"/>
  <Override PartName="/ppt/theme/themeOverride23.xml" ContentType="application/vnd.openxmlformats-officedocument.themeOverride+xml"/>
  <Override PartName="/ppt/charts/chart41.xml" ContentType="application/vnd.openxmlformats-officedocument.drawingml.chart+xml"/>
  <Override PartName="/ppt/theme/themeOverride24.xml" ContentType="application/vnd.openxmlformats-officedocument.themeOverride+xml"/>
  <Override PartName="/ppt/charts/chart42.xml" ContentType="application/vnd.openxmlformats-officedocument.drawingml.chart+xml"/>
  <Override PartName="/ppt/theme/themeOverride25.xml" ContentType="application/vnd.openxmlformats-officedocument.themeOverride+xml"/>
  <Override PartName="/ppt/charts/chart43.xml" ContentType="application/vnd.openxmlformats-officedocument.drawingml.chart+xml"/>
  <Override PartName="/ppt/theme/themeOverride26.xml" ContentType="application/vnd.openxmlformats-officedocument.themeOverride+xml"/>
  <Override PartName="/ppt/charts/chart44.xml" ContentType="application/vnd.openxmlformats-officedocument.drawingml.chart+xml"/>
  <Override PartName="/ppt/theme/themeOverride27.xml" ContentType="application/vnd.openxmlformats-officedocument.themeOverride+xml"/>
  <Override PartName="/ppt/notesSlides/notesSlide4.xml" ContentType="application/vnd.openxmlformats-officedocument.presentationml.notesSlide+xml"/>
  <Override PartName="/ppt/charts/chart45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46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47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8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9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theme/themeOverride28.xml" ContentType="application/vnd.openxmlformats-officedocument.themeOverride+xml"/>
  <Override PartName="/ppt/charts/chart50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51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52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53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54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theme/themeOverride29.xml" ContentType="application/vnd.openxmlformats-officedocument.themeOverride+xml"/>
  <Override PartName="/ppt/charts/chart55.xml" ContentType="application/vnd.openxmlformats-officedocument.drawingml.chart+xml"/>
  <Override PartName="/ppt/theme/themeOverride30.xml" ContentType="application/vnd.openxmlformats-officedocument.themeOverride+xml"/>
  <Override PartName="/ppt/charts/chart56.xml" ContentType="application/vnd.openxmlformats-officedocument.drawingml.chart+xml"/>
  <Override PartName="/ppt/theme/themeOverride31.xml" ContentType="application/vnd.openxmlformats-officedocument.themeOverr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51" r:id="rId4"/>
    <p:sldMasterId id="2147483780" r:id="rId5"/>
    <p:sldMasterId id="2147483809" r:id="rId6"/>
    <p:sldMasterId id="2147483833" r:id="rId7"/>
    <p:sldMasterId id="2147483856" r:id="rId8"/>
  </p:sldMasterIdLst>
  <p:notesMasterIdLst>
    <p:notesMasterId r:id="rId30"/>
  </p:notesMasterIdLst>
  <p:sldIdLst>
    <p:sldId id="256" r:id="rId9"/>
    <p:sldId id="2147480426" r:id="rId10"/>
    <p:sldId id="2147480433" r:id="rId11"/>
    <p:sldId id="2147480429" r:id="rId12"/>
    <p:sldId id="2147474644" r:id="rId13"/>
    <p:sldId id="2147480468" r:id="rId14"/>
    <p:sldId id="2147474643" r:id="rId15"/>
    <p:sldId id="2147474648" r:id="rId16"/>
    <p:sldId id="2147480470" r:id="rId17"/>
    <p:sldId id="2147480464" r:id="rId18"/>
    <p:sldId id="2147480437" r:id="rId19"/>
    <p:sldId id="2147480451" r:id="rId20"/>
    <p:sldId id="2147474619" r:id="rId21"/>
    <p:sldId id="2147480472" r:id="rId22"/>
    <p:sldId id="2147474584" r:id="rId23"/>
    <p:sldId id="2147474614" r:id="rId24"/>
    <p:sldId id="2147474633" r:id="rId25"/>
    <p:sldId id="2147474615" r:id="rId26"/>
    <p:sldId id="2147480456" r:id="rId27"/>
    <p:sldId id="2147480420" r:id="rId28"/>
    <p:sldId id="2147474577" r:id="rId29"/>
  </p:sldIdLst>
  <p:sldSz cx="12192000" cy="6858000"/>
  <p:notesSz cx="6858000" cy="9144000"/>
  <p:embeddedFontLst>
    <p:embeddedFont>
      <p:font typeface="Unilever Shilling" panose="020B0502020202020204" pitchFamily="34" charset="77"/>
      <p:regular r:id="rId31"/>
      <p:bold r:id="rId32"/>
      <p:italic r:id="rId33"/>
    </p:embeddedFont>
    <p:embeddedFont>
      <p:font typeface="UnileverShilling" panose="020B0502020202020204" pitchFamily="34" charset="77"/>
      <p:regular r:id="rId34"/>
      <p:bold r:id="rId35"/>
      <p:italic r:id="rId36"/>
    </p:embeddedFont>
  </p:embeddedFontLst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E7163D0-2971-4542-8715-284216C14576}">
          <p14:sldIdLst>
            <p14:sldId id="256"/>
          </p14:sldIdLst>
        </p14:section>
        <p14:section name="Overview" id="{DF11AAF1-5B0A-40AF-84D5-7A6F7C019A76}">
          <p14:sldIdLst>
            <p14:sldId id="2147480426"/>
            <p14:sldId id="2147480433"/>
            <p14:sldId id="2147480429"/>
            <p14:sldId id="2147474644"/>
            <p14:sldId id="2147480468"/>
            <p14:sldId id="2147474643"/>
            <p14:sldId id="2147474648"/>
            <p14:sldId id="2147480470"/>
            <p14:sldId id="2147480464"/>
            <p14:sldId id="2147480437"/>
            <p14:sldId id="2147480451"/>
            <p14:sldId id="2147474619"/>
            <p14:sldId id="2147480472"/>
            <p14:sldId id="2147474584"/>
            <p14:sldId id="2147474614"/>
            <p14:sldId id="2147474633"/>
            <p14:sldId id="2147474615"/>
            <p14:sldId id="2147480456"/>
            <p14:sldId id="2147480420"/>
            <p14:sldId id="2147474577"/>
          </p14:sldIdLst>
        </p14:section>
        <p14:section name="Appendix" id="{D55CA174-ED97-4863-BA95-9EF8106E869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F662A4A-332E-9485-53A2-57789B2E17DA}" name="Nguyen, Tra My (MB)" initials="NTM(" userId="S::TraMy.Nguyen@kantar.com::b8031179-8374-46f8-a5b0-438762bc1188" providerId="AD"/>
  <p188:author id="{66574E7D-CB6B-1BB8-AB73-5842EAD36CE9}" name="Vy Vo Thanh Kiem" initials="VV" userId="S::Vy.VoThanhKiem@Kantar.com::f33a33c5-afc8-4bbb-aaf1-b0ef6acf8ca8" providerId="AD"/>
  <p188:author id="{B68D4BC1-1385-1EA0-6EF5-34EDF1E6D099}" name="Nguyen, Do Hai Nam (MB)" initials="NDHN(" userId="S::DoHaiNam.Nguyen@kantar.com::b35d154a-cc4e-4af1-bab8-fc7ff95ed3d1" providerId="AD"/>
  <p188:author id="{79C2B9D9-EE4C-6E03-2DCF-C89F6056FBE1}" name="Gunjan Chawla" initials="GC" userId="S::Gunjan.Chawla@kantar.com::870acd07-9494-4b38-b497-6d89facd191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FD46C"/>
    <a:srgbClr val="8DC22D"/>
    <a:srgbClr val="C00000"/>
    <a:srgbClr val="BFBFBF"/>
    <a:srgbClr val="63BE7B"/>
    <a:srgbClr val="FFBBB9"/>
    <a:srgbClr val="935624"/>
    <a:srgbClr val="FFC000"/>
    <a:srgbClr val="B8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98" autoAdjust="0"/>
    <p:restoredTop sz="87483"/>
  </p:normalViewPr>
  <p:slideViewPr>
    <p:cSldViewPr snapToGrid="0">
      <p:cViewPr varScale="1">
        <p:scale>
          <a:sx n="97" d="100"/>
          <a:sy n="97" d="100"/>
        </p:scale>
        <p:origin x="145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viewProps" Target="viewProps.xml"/><Relationship Id="rId21" Type="http://schemas.openxmlformats.org/officeDocument/2006/relationships/slide" Target="slides/slide13.xml"/><Relationship Id="rId34" Type="http://schemas.openxmlformats.org/officeDocument/2006/relationships/font" Target="fonts/font4.fntdata"/><Relationship Id="rId42" Type="http://schemas.microsoft.com/office/2018/10/relationships/authors" Target="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font" Target="fonts/font2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font" Target="fonts/font6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1.xlsx"/><Relationship Id="rId1" Type="http://schemas.openxmlformats.org/officeDocument/2006/relationships/themeOverride" Target="../theme/themeOverride18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3.xlsx"/><Relationship Id="rId1" Type="http://schemas.openxmlformats.org/officeDocument/2006/relationships/themeOverride" Target="../theme/themeOverride19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0.xml"/><Relationship Id="rId2" Type="http://schemas.microsoft.com/office/2011/relationships/chartColorStyle" Target="colors35.xml"/><Relationship Id="rId1" Type="http://schemas.microsoft.com/office/2011/relationships/chartStyle" Target="style35.xml"/><Relationship Id="rId4" Type="http://schemas.openxmlformats.org/officeDocument/2006/relationships/package" Target="../embeddings/Microsoft_Excel_Worksheet36.xlsx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1.xml"/><Relationship Id="rId2" Type="http://schemas.microsoft.com/office/2011/relationships/chartColorStyle" Target="colors36.xml"/><Relationship Id="rId1" Type="http://schemas.microsoft.com/office/2011/relationships/chartStyle" Target="style36.xml"/><Relationship Id="rId4" Type="http://schemas.openxmlformats.org/officeDocument/2006/relationships/package" Target="../embeddings/Microsoft_Excel_Worksheet37.xlsx"/></Relationships>
</file>

<file path=ppt/charts/_rels/chart3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8.xlsx"/><Relationship Id="rId1" Type="http://schemas.openxmlformats.org/officeDocument/2006/relationships/themeOverride" Target="../theme/themeOverride2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9.xlsx"/><Relationship Id="rId1" Type="http://schemas.openxmlformats.org/officeDocument/2006/relationships/themeOverride" Target="../theme/themeOverride23.xml"/></Relationships>
</file>

<file path=ppt/charts/_rels/chart4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0.xlsx"/><Relationship Id="rId1" Type="http://schemas.openxmlformats.org/officeDocument/2006/relationships/themeOverride" Target="../theme/themeOverride24.xml"/></Relationships>
</file>

<file path=ppt/charts/_rels/chart4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1.xlsx"/><Relationship Id="rId1" Type="http://schemas.openxmlformats.org/officeDocument/2006/relationships/themeOverride" Target="../theme/themeOverride25.xml"/></Relationships>
</file>

<file path=ppt/charts/_rels/chart4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2.xlsx"/><Relationship Id="rId1" Type="http://schemas.openxmlformats.org/officeDocument/2006/relationships/themeOverride" Target="../theme/themeOverride26.xml"/></Relationships>
</file>

<file path=ppt/charts/_rels/chart4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3.xlsx"/><Relationship Id="rId1" Type="http://schemas.openxmlformats.org/officeDocument/2006/relationships/themeOverride" Target="../theme/themeOverride27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5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6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7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8.xml"/><Relationship Id="rId2" Type="http://schemas.microsoft.com/office/2011/relationships/chartColorStyle" Target="colors41.xml"/><Relationship Id="rId1" Type="http://schemas.microsoft.com/office/2011/relationships/chartStyle" Target="style41.xml"/><Relationship Id="rId4" Type="http://schemas.openxmlformats.org/officeDocument/2006/relationships/package" Target="../embeddings/Microsoft_Excel_Worksheet48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9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0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1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2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9.xml"/><Relationship Id="rId2" Type="http://schemas.microsoft.com/office/2011/relationships/chartColorStyle" Target="colors46.xml"/><Relationship Id="rId1" Type="http://schemas.microsoft.com/office/2011/relationships/chartStyle" Target="style46.xml"/><Relationship Id="rId4" Type="http://schemas.openxmlformats.org/officeDocument/2006/relationships/package" Target="../embeddings/Microsoft_Excel_Worksheet53.xlsx"/></Relationships>
</file>

<file path=ppt/charts/_rels/chart5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4.xlsx"/><Relationship Id="rId1" Type="http://schemas.openxmlformats.org/officeDocument/2006/relationships/themeOverride" Target="../theme/themeOverride30.xml"/></Relationships>
</file>

<file path=ppt/charts/_rels/chart5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5.xlsx"/><Relationship Id="rId1" Type="http://schemas.openxmlformats.org/officeDocument/2006/relationships/themeOverride" Target="../theme/themeOverride3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9897630501373702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4">
                <a:tint val="48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Enchanteur</c:v>
                </c:pt>
                <c:pt idx="1">
                  <c:v>e100</c:v>
                </c:pt>
                <c:pt idx="2">
                  <c:v>Safeguard</c:v>
                </c:pt>
                <c:pt idx="3">
                  <c:v>Lactacyd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0.13178959326035927</c:v>
                </c:pt>
                <c:pt idx="1">
                  <c:v>5.7525479280595204E-2</c:v>
                </c:pt>
                <c:pt idx="2">
                  <c:v>5.2578693913273376E-2</c:v>
                </c:pt>
                <c:pt idx="3">
                  <c:v>4.0171623504968001E-2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F-41D7-A9D2-6D8C8517EE3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chemeClr val="accent4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Enchanteur</c:v>
                </c:pt>
                <c:pt idx="1">
                  <c:v>e100</c:v>
                </c:pt>
                <c:pt idx="2">
                  <c:v>Safeguard</c:v>
                </c:pt>
                <c:pt idx="3">
                  <c:v>Lactacyd</c:v>
                </c:pt>
              </c:strCache>
            </c:strRef>
          </c:cat>
          <c:val>
            <c:numRef>
              <c:f>Sheet1!$C$2:$C$5</c:f>
              <c:numCache>
                <c:formatCode>0.0%</c:formatCode>
                <c:ptCount val="4"/>
                <c:pt idx="0">
                  <c:v>0.12765977936174069</c:v>
                </c:pt>
                <c:pt idx="1">
                  <c:v>5.9115757741837395E-2</c:v>
                </c:pt>
                <c:pt idx="2">
                  <c:v>5.1102728950008204E-2</c:v>
                </c:pt>
                <c:pt idx="3">
                  <c:v>3.9716392612667059E-2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AF-41D7-A9D2-6D8C8517EE3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chemeClr val="accent4">
                <a:tint val="8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Enchanteur</c:v>
                </c:pt>
                <c:pt idx="1">
                  <c:v>e100</c:v>
                </c:pt>
                <c:pt idx="2">
                  <c:v>Safeguard</c:v>
                </c:pt>
                <c:pt idx="3">
                  <c:v>Lactacyd</c:v>
                </c:pt>
              </c:strCache>
            </c:strRef>
          </c:cat>
          <c:val>
            <c:numRef>
              <c:f>Sheet1!$D$2:$D$5</c:f>
              <c:numCache>
                <c:formatCode>0.0%</c:formatCode>
                <c:ptCount val="4"/>
                <c:pt idx="0">
                  <c:v>0.12585865816607464</c:v>
                </c:pt>
                <c:pt idx="1">
                  <c:v>6.214218629276716E-2</c:v>
                </c:pt>
                <c:pt idx="2">
                  <c:v>5.0781716359850806E-2</c:v>
                </c:pt>
                <c:pt idx="3">
                  <c:v>3.897241474024566E-2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AF-41D7-A9D2-6D8C8517EE3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Enchanteur</c:v>
                </c:pt>
                <c:pt idx="1">
                  <c:v>e100</c:v>
                </c:pt>
                <c:pt idx="2">
                  <c:v>Safeguard</c:v>
                </c:pt>
                <c:pt idx="3">
                  <c:v>Lactacyd</c:v>
                </c:pt>
              </c:strCache>
            </c:strRef>
          </c:cat>
          <c:val>
            <c:numRef>
              <c:f>Sheet1!$E$2:$E$5</c:f>
              <c:numCache>
                <c:formatCode>0.0%</c:formatCode>
                <c:ptCount val="4"/>
                <c:pt idx="0">
                  <c:v>0.12133348595957336</c:v>
                </c:pt>
                <c:pt idx="1">
                  <c:v>6.4227589597689122E-2</c:v>
                </c:pt>
                <c:pt idx="2">
                  <c:v>5.0373932929148331E-2</c:v>
                </c:pt>
                <c:pt idx="3">
                  <c:v>3.9717007153046026E-2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6AF-41D7-A9D2-6D8C8517EE3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chemeClr val="accent4">
                <a:shade val="82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Enchanteur</c:v>
                </c:pt>
                <c:pt idx="1">
                  <c:v>e100</c:v>
                </c:pt>
                <c:pt idx="2">
                  <c:v>Safeguard</c:v>
                </c:pt>
                <c:pt idx="3">
                  <c:v>Lactacyd</c:v>
                </c:pt>
              </c:strCache>
            </c:strRef>
          </c:cat>
          <c:val>
            <c:numRef>
              <c:f>Sheet1!$F$2:$F$5</c:f>
              <c:numCache>
                <c:formatCode>0.0%</c:formatCode>
                <c:ptCount val="4"/>
                <c:pt idx="0">
                  <c:v>0.11624884155602117</c:v>
                </c:pt>
                <c:pt idx="1">
                  <c:v>6.7454625110847072E-2</c:v>
                </c:pt>
                <c:pt idx="2">
                  <c:v>5.0053208505921813E-2</c:v>
                </c:pt>
                <c:pt idx="3">
                  <c:v>4.157817240960851E-2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AF-41D7-A9D2-6D8C8517EE3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chemeClr val="accent4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Enchanteur</c:v>
                </c:pt>
                <c:pt idx="1">
                  <c:v>e100</c:v>
                </c:pt>
                <c:pt idx="2">
                  <c:v>Safeguard</c:v>
                </c:pt>
                <c:pt idx="3">
                  <c:v>Lactacyd</c:v>
                </c:pt>
              </c:strCache>
            </c:strRef>
          </c:cat>
          <c:val>
            <c:numRef>
              <c:f>Sheet1!$G$2:$G$5</c:f>
              <c:numCache>
                <c:formatCode>0.0%</c:formatCode>
                <c:ptCount val="4"/>
                <c:pt idx="0">
                  <c:v>0.1132482728931207</c:v>
                </c:pt>
                <c:pt idx="1">
                  <c:v>6.7174638710556484E-2</c:v>
                </c:pt>
                <c:pt idx="2">
                  <c:v>5.0364188132996306E-2</c:v>
                </c:pt>
                <c:pt idx="3">
                  <c:v>4.2205610410628903E-2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6AF-41D7-A9D2-6D8C8517EE3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chemeClr val="accent4">
                <a:shade val="47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baseline="0">
                      <a:solidFill>
                        <a:srgbClr val="FF000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96AF-41D7-A9D2-6D8C8517EE3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baseline="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96AF-41D7-A9D2-6D8C8517EE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Enchanteur</c:v>
                </c:pt>
                <c:pt idx="1">
                  <c:v>e100</c:v>
                </c:pt>
                <c:pt idx="2">
                  <c:v>Safeguard</c:v>
                </c:pt>
                <c:pt idx="3">
                  <c:v>Lactacyd</c:v>
                </c:pt>
              </c:strCache>
            </c:strRef>
          </c:cat>
          <c:val>
            <c:numRef>
              <c:f>Sheet1!$H$2:$H$5</c:f>
              <c:numCache>
                <c:formatCode>0.0%</c:formatCode>
                <c:ptCount val="4"/>
                <c:pt idx="0">
                  <c:v>0.1118795256088503</c:v>
                </c:pt>
                <c:pt idx="1">
                  <c:v>6.5466174188870949E-2</c:v>
                </c:pt>
                <c:pt idx="2">
                  <c:v>4.8938702466651857E-2</c:v>
                </c:pt>
                <c:pt idx="3">
                  <c:v>4.3747761140369844E-2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6AF-41D7-A9D2-6D8C8517EE3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0.5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000">
          <a:latin typeface="Arial" panose="020B0604020202020204" pitchFamily="34" charset="0"/>
          <a:cs typeface="Arial" panose="020B0604020202020204" pitchFamily="34" charset="0"/>
        </a:defRPr>
      </a:pPr>
      <a:endParaRPr lang="en-V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6">
                <a:shade val="4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0.13178959326035927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4E-49FC-8574-BEB7C7B81CE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0.12765977936174069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4E-49FC-8574-BEB7C7B81CE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chemeClr val="accent6">
                <a:shade val="82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215675472076108"/>
                      <c:h val="0.365061956608262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B94E-49FC-8574-BEB7C7B81C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Sheet1!$D$2</c:f>
              <c:numCache>
                <c:formatCode>0.0%</c:formatCode>
                <c:ptCount val="1"/>
                <c:pt idx="0">
                  <c:v>0.12585865816607464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94E-49FC-8574-BEB7C7B81CE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Sheet1!$E$2</c:f>
              <c:numCache>
                <c:formatCode>0.0%</c:formatCode>
                <c:ptCount val="1"/>
                <c:pt idx="0">
                  <c:v>0.12133348595957336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94E-49FC-8574-BEB7C7B81CE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chemeClr val="accent6">
                <a:tint val="83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Sheet1!$F$2</c:f>
              <c:numCache>
                <c:formatCode>0.0%</c:formatCode>
                <c:ptCount val="1"/>
                <c:pt idx="0">
                  <c:v>0.11624884155602117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94E-49FC-8574-BEB7C7B81CE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Sheet1!$G$2</c:f>
              <c:numCache>
                <c:formatCode>0.0%</c:formatCode>
                <c:ptCount val="1"/>
                <c:pt idx="0">
                  <c:v>0.1132482728931207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94E-49FC-8574-BEB7C7B81CE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chemeClr val="accent6">
                <a:tint val="48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114829396325461"/>
                      <c:h val="0.365061956608262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B94E-49FC-8574-BEB7C7B81C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Sheet1!$H$2</c:f>
              <c:numCache>
                <c:formatCode>0.0%</c:formatCode>
                <c:ptCount val="1"/>
                <c:pt idx="0">
                  <c:v>0.1118795256088503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94E-49FC-8574-BEB7C7B81CE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9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0.5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3">
                <a:shade val="4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Sheet1!$B$3:$B$5</c:f>
              <c:numCache>
                <c:formatCode>0</c:formatCode>
                <c:ptCount val="3"/>
                <c:pt idx="0">
                  <c:v>132.08301352766529</c:v>
                </c:pt>
                <c:pt idx="1">
                  <c:v>144.75841169209696</c:v>
                </c:pt>
                <c:pt idx="2">
                  <c:v>109.95755181522054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5F-4FB9-93BC-3492F6A237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Sheet1!$C$3:$C$5</c:f>
              <c:numCache>
                <c:formatCode>0</c:formatCode>
                <c:ptCount val="3"/>
                <c:pt idx="0">
                  <c:v>134.48089241777168</c:v>
                </c:pt>
                <c:pt idx="1">
                  <c:v>145.60836408234542</c:v>
                </c:pt>
                <c:pt idx="2">
                  <c:v>110.48532983727779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5F-4FB9-93BC-3492F6A237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chemeClr val="accent3">
                <a:shade val="82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Sheet1!$D$3:$D$5</c:f>
              <c:numCache>
                <c:formatCode>0</c:formatCode>
                <c:ptCount val="3"/>
                <c:pt idx="0">
                  <c:v>130.86241062420393</c:v>
                </c:pt>
                <c:pt idx="1">
                  <c:v>146.68851796311552</c:v>
                </c:pt>
                <c:pt idx="2">
                  <c:v>111.87117338292821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5F-4FB9-93BC-3492F6A2371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Sheet1!$E$3:$E$5</c:f>
              <c:numCache>
                <c:formatCode>0</c:formatCode>
                <c:ptCount val="3"/>
                <c:pt idx="0">
                  <c:v>127.13300833183973</c:v>
                </c:pt>
                <c:pt idx="1">
                  <c:v>149.78288843054352</c:v>
                </c:pt>
                <c:pt idx="2">
                  <c:v>115.90482847205095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E5F-4FB9-93BC-3492F6A2371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chemeClr val="accent3">
                <a:tint val="8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Sheet1!$F$3:$F$5</c:f>
              <c:numCache>
                <c:formatCode>0</c:formatCode>
                <c:ptCount val="3"/>
                <c:pt idx="0">
                  <c:v>129.57047271335722</c:v>
                </c:pt>
                <c:pt idx="1">
                  <c:v>155.37819717590105</c:v>
                </c:pt>
                <c:pt idx="2">
                  <c:v>116.42684975499913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5F-4FB9-93BC-3492F6A2371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Sheet1!$G$3:$G$5</c:f>
              <c:numCache>
                <c:formatCode>0</c:formatCode>
                <c:ptCount val="3"/>
                <c:pt idx="0">
                  <c:v>123.4018517037219</c:v>
                </c:pt>
                <c:pt idx="1">
                  <c:v>164.55139349589572</c:v>
                </c:pt>
                <c:pt idx="2">
                  <c:v>120.10584580134794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E5F-4FB9-93BC-3492F6A23717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chemeClr val="accent3">
                <a:tint val="48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V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9E5F-4FB9-93BC-3492F6A237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Sheet1!$H$3:$H$5</c:f>
              <c:numCache>
                <c:formatCode>0</c:formatCode>
                <c:ptCount val="3"/>
                <c:pt idx="0">
                  <c:v>127.77057433647252</c:v>
                </c:pt>
                <c:pt idx="1">
                  <c:v>167.11426777024332</c:v>
                </c:pt>
                <c:pt idx="2">
                  <c:v>121.1330019789399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E5F-4FB9-93BC-3492F6A237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200"/>
          <c:min val="30"/>
        </c:scaling>
        <c:delete val="1"/>
        <c:axPos val="l"/>
        <c:numFmt formatCode="0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6">
                <a:shade val="4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0.1721077407933953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7E-43DD-994A-922E53109E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0.17259350846936561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7E-43DD-994A-922E53109ED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chemeClr val="accent6">
                <a:shade val="82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245078902899452"/>
                      <c:h val="0.365061956608262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B47E-43DD-994A-922E53109E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Sheet1!$D$2</c:f>
              <c:numCache>
                <c:formatCode>0.0%</c:formatCode>
                <c:ptCount val="1"/>
                <c:pt idx="0">
                  <c:v>0.17100000000000001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47E-43DD-994A-922E53109ED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Sheet1!$E$2</c:f>
              <c:numCache>
                <c:formatCode>0.0%</c:formatCode>
                <c:ptCount val="1"/>
                <c:pt idx="0">
                  <c:v>0.17333483725920124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7E-43DD-994A-922E53109ED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chemeClr val="accent6">
                <a:tint val="83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Sheet1!$F$2</c:f>
              <c:numCache>
                <c:formatCode>0.0%</c:formatCode>
                <c:ptCount val="1"/>
                <c:pt idx="0">
                  <c:v>0.1767512883985502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47E-43DD-994A-922E53109ED8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Sheet1!$G$2</c:f>
              <c:numCache>
                <c:formatCode>0.0%</c:formatCode>
                <c:ptCount val="1"/>
                <c:pt idx="0">
                  <c:v>0.18019675337816765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47E-43DD-994A-922E53109ED8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chemeClr val="accent6">
                <a:tint val="48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429644211140274"/>
                      <c:h val="0.365061956608262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B47E-43DD-994A-922E53109E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Sheet1!$H$2</c:f>
              <c:numCache>
                <c:formatCode>0.0%</c:formatCode>
                <c:ptCount val="1"/>
                <c:pt idx="0">
                  <c:v>0.18336401957101112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47E-43DD-994A-922E53109ED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9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0.5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3">
                <a:shade val="4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Sheet1!$B$3:$B$5</c:f>
              <c:numCache>
                <c:formatCode>0</c:formatCode>
                <c:ptCount val="3"/>
                <c:pt idx="0">
                  <c:v>102.55465031827384</c:v>
                </c:pt>
                <c:pt idx="1">
                  <c:v>107.08637483146863</c:v>
                </c:pt>
                <c:pt idx="2">
                  <c:v>93.156877867350062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FB-4E9D-B9C4-C8721E14754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Sheet1!$C$3:$C$5</c:f>
              <c:numCache>
                <c:formatCode>0</c:formatCode>
                <c:ptCount val="3"/>
                <c:pt idx="0">
                  <c:v>100.44849847150272</c:v>
                </c:pt>
                <c:pt idx="1">
                  <c:v>102.52214663177766</c:v>
                </c:pt>
                <c:pt idx="2">
                  <c:v>98.400154417066418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FB-4E9D-B9C4-C8721E14754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chemeClr val="accent3">
                <a:shade val="82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Sheet1!$D$3:$D$5</c:f>
              <c:numCache>
                <c:formatCode>0</c:formatCode>
                <c:ptCount val="3"/>
                <c:pt idx="0">
                  <c:v>95.053047897612274</c:v>
                </c:pt>
                <c:pt idx="1">
                  <c:v>100.61124401309678</c:v>
                </c:pt>
                <c:pt idx="2">
                  <c:v>104.14639773150755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FB-4E9D-B9C4-C8721E14754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Sheet1!$E$3:$E$5</c:f>
              <c:numCache>
                <c:formatCode>0</c:formatCode>
                <c:ptCount val="3"/>
                <c:pt idx="0">
                  <c:v>92.885527117959711</c:v>
                </c:pt>
                <c:pt idx="1">
                  <c:v>99.231525592000253</c:v>
                </c:pt>
                <c:pt idx="2">
                  <c:v>105.11112333186018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FFB-4E9D-B9C4-C8721E14754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chemeClr val="accent3">
                <a:tint val="8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Sheet1!$F$3:$F$5</c:f>
              <c:numCache>
                <c:formatCode>0</c:formatCode>
                <c:ptCount val="3"/>
                <c:pt idx="0">
                  <c:v>95.007703593547987</c:v>
                </c:pt>
                <c:pt idx="1">
                  <c:v>100.9007526257105</c:v>
                </c:pt>
                <c:pt idx="2">
                  <c:v>106.97612146596795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FB-4E9D-B9C4-C8721E14754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Sheet1!$G$3:$G$5</c:f>
              <c:numCache>
                <c:formatCode>0</c:formatCode>
                <c:ptCount val="3"/>
                <c:pt idx="0">
                  <c:v>97.32070285094926</c:v>
                </c:pt>
                <c:pt idx="1">
                  <c:v>105.06245889452462</c:v>
                </c:pt>
                <c:pt idx="2">
                  <c:v>108.03932526961921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FFB-4E9D-B9C4-C8721E14754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chemeClr val="accent3">
                <a:tint val="48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V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3FFB-4E9D-B9C4-C8721E1475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Sheet1!$H$3:$H$5</c:f>
              <c:numCache>
                <c:formatCode>0</c:formatCode>
                <c:ptCount val="3"/>
                <c:pt idx="0">
                  <c:v>106.07904035784726</c:v>
                </c:pt>
                <c:pt idx="1">
                  <c:v>104.14566426491113</c:v>
                </c:pt>
                <c:pt idx="2">
                  <c:v>106.51102933356736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FFB-4E9D-B9C4-C8721E1475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200"/>
          <c:min val="30"/>
        </c:scaling>
        <c:delete val="1"/>
        <c:axPos val="l"/>
        <c:numFmt formatCode="0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6">
                <a:shade val="4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0.10775181826150115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1B-4815-8508-8BC4A6336A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0.11065938986342579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1B-4815-8508-8BC4A6336A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chemeClr val="accent6">
                <a:shade val="82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245078902899446"/>
                      <c:h val="0.365061956608262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21B-4815-8508-8BC4A6336A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Sheet1!$D$2</c:f>
              <c:numCache>
                <c:formatCode>0.0%</c:formatCode>
                <c:ptCount val="1"/>
                <c:pt idx="0">
                  <c:v>0.1118303748147272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21B-4815-8508-8BC4A6336A8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Sheet1!$E$2</c:f>
              <c:numCache>
                <c:formatCode>0.0%</c:formatCode>
                <c:ptCount val="1"/>
                <c:pt idx="0">
                  <c:v>0.11078907156022816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21B-4815-8508-8BC4A6336A8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chemeClr val="accent6">
                <a:tint val="83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Sheet1!$F$2</c:f>
              <c:numCache>
                <c:formatCode>0.0%</c:formatCode>
                <c:ptCount val="1"/>
                <c:pt idx="0">
                  <c:v>0.11394504001177698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21B-4815-8508-8BC4A6336A8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Sheet1!$G$2</c:f>
              <c:numCache>
                <c:formatCode>0.0%</c:formatCode>
                <c:ptCount val="1"/>
                <c:pt idx="0">
                  <c:v>0.11688432184770273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21B-4815-8508-8BC4A6336A8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chemeClr val="accent6">
                <a:tint val="48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987728045193607"/>
                      <c:h val="0.365061956608262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21B-4815-8508-8BC4A6336A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Sheet1!$H$2</c:f>
              <c:numCache>
                <c:formatCode>0.0%</c:formatCode>
                <c:ptCount val="1"/>
                <c:pt idx="0">
                  <c:v>0.11744489288195484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21B-4815-8508-8BC4A6336A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9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0.5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3">
                <a:shade val="4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Sheet1!$B$3:$B$5</c:f>
              <c:numCache>
                <c:formatCode>0</c:formatCode>
                <c:ptCount val="3"/>
                <c:pt idx="0">
                  <c:v>110.1205805747491</c:v>
                </c:pt>
                <c:pt idx="1">
                  <c:v>89.857015110387437</c:v>
                </c:pt>
                <c:pt idx="2">
                  <c:v>97.309567906435973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67-4FB1-A7C4-3F52D2B440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Sheet1!$C$3:$C$5</c:f>
              <c:numCache>
                <c:formatCode>0</c:formatCode>
                <c:ptCount val="3"/>
                <c:pt idx="0">
                  <c:v>110.9878884167541</c:v>
                </c:pt>
                <c:pt idx="1">
                  <c:v>91.85698321803639</c:v>
                </c:pt>
                <c:pt idx="2">
                  <c:v>100.70156336466417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67-4FB1-A7C4-3F52D2B4409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chemeClr val="accent3">
                <a:shade val="82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Sheet1!$D$3:$D$5</c:f>
              <c:numCache>
                <c:formatCode>0</c:formatCode>
                <c:ptCount val="3"/>
                <c:pt idx="0">
                  <c:v>111.04451573936372</c:v>
                </c:pt>
                <c:pt idx="1">
                  <c:v>97.328896077857792</c:v>
                </c:pt>
                <c:pt idx="2">
                  <c:v>102.63786448031209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67-4FB1-A7C4-3F52D2B4409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Sheet1!$E$3:$E$5</c:f>
              <c:numCache>
                <c:formatCode>0</c:formatCode>
                <c:ptCount val="3"/>
                <c:pt idx="0">
                  <c:v>111.32459171557568</c:v>
                </c:pt>
                <c:pt idx="1">
                  <c:v>98.847786115208592</c:v>
                </c:pt>
                <c:pt idx="2">
                  <c:v>105.3557778451592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A67-4FB1-A7C4-3F52D2B4409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chemeClr val="accent3">
                <a:tint val="8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Sheet1!$F$3:$F$5</c:f>
              <c:numCache>
                <c:formatCode>0</c:formatCode>
                <c:ptCount val="3"/>
                <c:pt idx="0">
                  <c:v>109.50275305336672</c:v>
                </c:pt>
                <c:pt idx="1">
                  <c:v>101.19915974161572</c:v>
                </c:pt>
                <c:pt idx="2">
                  <c:v>108.76013747136386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67-4FB1-A7C4-3F52D2B4409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Sheet1!$G$3:$G$5</c:f>
              <c:numCache>
                <c:formatCode>0</c:formatCode>
                <c:ptCount val="3"/>
                <c:pt idx="0">
                  <c:v>106.05693252820396</c:v>
                </c:pt>
                <c:pt idx="1">
                  <c:v>99.88251060669333</c:v>
                </c:pt>
                <c:pt idx="2">
                  <c:v>112.61510144943982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A67-4FB1-A7C4-3F52D2B4409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chemeClr val="accent3">
                <a:tint val="48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V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4A67-4FB1-A7C4-3F52D2B440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Sheet1!$H$3:$H$5</c:f>
              <c:numCache>
                <c:formatCode>0</c:formatCode>
                <c:ptCount val="3"/>
                <c:pt idx="0">
                  <c:v>109.27614419582694</c:v>
                </c:pt>
                <c:pt idx="1">
                  <c:v>96.561536593220779</c:v>
                </c:pt>
                <c:pt idx="2">
                  <c:v>118.30093072249718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A67-4FB1-A7C4-3F52D2B440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200"/>
          <c:min val="30"/>
        </c:scaling>
        <c:delete val="1"/>
        <c:axPos val="l"/>
        <c:numFmt formatCode="0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6">
                <a:shade val="4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0.10953779198750682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8D-4DDB-97B5-30C903A0C7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0.11352508401575316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8D-4DDB-97B5-30C903A0C75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chemeClr val="accent6">
                <a:shade val="82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245078902899452"/>
                      <c:h val="0.365061956608262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DD8D-4DDB-97B5-30C903A0C7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Sheet1!$D$2</c:f>
              <c:numCache>
                <c:formatCode>0.0%</c:formatCode>
                <c:ptCount val="1"/>
                <c:pt idx="0">
                  <c:v>0.11799999999999999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D8D-4DDB-97B5-30C903A0C75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Sheet1!$E$2</c:f>
              <c:numCache>
                <c:formatCode>0.0%</c:formatCode>
                <c:ptCount val="1"/>
                <c:pt idx="0">
                  <c:v>0.12164803215320058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8D-4DDB-97B5-30C903A0C75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chemeClr val="accent6">
                <a:tint val="83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Sheet1!$F$2</c:f>
              <c:numCache>
                <c:formatCode>0.0%</c:formatCode>
                <c:ptCount val="1"/>
                <c:pt idx="0">
                  <c:v>0.12572705949211227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D8D-4DDB-97B5-30C903A0C75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Sheet1!$G$2</c:f>
              <c:numCache>
                <c:formatCode>0.0%</c:formatCode>
                <c:ptCount val="1"/>
                <c:pt idx="0">
                  <c:v>0.12693920458554381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D8D-4DDB-97B5-30C903A0C754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chemeClr val="accent6">
                <a:tint val="48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114829396325461"/>
                      <c:h val="0.365061956608262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D8D-4DDB-97B5-30C903A0C7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Sheet1!$H$2</c:f>
              <c:numCache>
                <c:formatCode>0.0%</c:formatCode>
                <c:ptCount val="1"/>
                <c:pt idx="0">
                  <c:v>0.13180710586896818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D8D-4DDB-97B5-30C903A0C75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9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0.5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6">
                <a:shade val="47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0.0%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2036-4977-9BB4-56E3901A89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0.0%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2036-4977-9BB4-56E3901A89F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chemeClr val="accent6">
                <a:shade val="82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0.0%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2036-4977-9BB4-56E3901A89F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0.0%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3-2036-4977-9BB4-56E3901A89F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chemeClr val="accent6">
                <a:tint val="83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0.0%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4-2036-4977-9BB4-56E3901A89F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0.0%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5-2036-4977-9BB4-56E3901A89F9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chemeClr val="accent6">
                <a:tint val="48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0.0%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6-2036-4977-9BB4-56E3901A89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0"/>
        <c:axId val="130848256"/>
        <c:axId val="130849792"/>
      </c:barChart>
      <c:catAx>
        <c:axId val="1308482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0.5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"/>
          <c:y val="3.8570310357942034E-2"/>
          <c:w val="1"/>
          <c:h val="0.922858273705810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VN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900">
          <a:latin typeface="Arial" panose="020B0604020202020204" pitchFamily="34" charset="0"/>
          <a:cs typeface="Arial" panose="020B0604020202020204" pitchFamily="34" charset="0"/>
        </a:defRPr>
      </a:pPr>
      <a:endParaRPr lang="en-VN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rgbClr val="008100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0.0%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82DD-4A6D-B367-436D5BF38B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rgbClr val="009600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0.0%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82DD-4A6D-B367-436D5BF38B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rgbClr val="00A600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0.0%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82DD-4A6D-B367-436D5BF38BB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rgbClr val="00B600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0.0%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3-82DD-4A6D-B367-436D5BF38BB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rgbClr val="73C57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0.0%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4-82DD-4A6D-B367-436D5BF38BB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rgbClr val="A0D3A0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0.0%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5-82DD-4A6D-B367-436D5BF38BB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rgbClr val="BFE0BF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0.0%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6-82DD-4A6D-B367-436D5BF38B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0"/>
        <c:axId val="130848256"/>
        <c:axId val="130849792"/>
      </c:barChart>
      <c:catAx>
        <c:axId val="1308482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0.5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"/>
          <c:y val="3.8570310357942034E-2"/>
          <c:w val="1"/>
          <c:h val="0.922858273705810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VN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900">
          <a:latin typeface="Arial" panose="020B0604020202020204" pitchFamily="34" charset="0"/>
          <a:cs typeface="Arial" panose="020B0604020202020204" pitchFamily="34" charset="0"/>
        </a:defRPr>
      </a:pPr>
      <a:endParaRPr lang="en-VN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9897623473349739"/>
          <c:h val="0.547499225872571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rgbClr val="FFF0C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Salience</c:v>
                </c:pt>
              </c:strCache>
            </c:strRef>
          </c:cat>
          <c:val>
            <c:numRef>
              <c:f>Sheet1!$B$3</c:f>
              <c:numCache>
                <c:formatCode>0</c:formatCode>
                <c:ptCount val="1"/>
                <c:pt idx="0">
                  <c:v>146.53050638935747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D5-411B-A793-213FE81D7A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rgbClr val="FFDC6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Salience</c:v>
                </c:pt>
              </c:strCache>
            </c:strRef>
          </c:cat>
          <c:val>
            <c:numRef>
              <c:f>Sheet1!$C$3</c:f>
              <c:numCache>
                <c:formatCode>0</c:formatCode>
                <c:ptCount val="1"/>
                <c:pt idx="0">
                  <c:v>145.48793201573494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D5-411B-A793-213FE81D7A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rgbClr val="FFD03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Salience</c:v>
                </c:pt>
              </c:strCache>
            </c:strRef>
          </c:cat>
          <c:val>
            <c:numRef>
              <c:f>Sheet1!$D$3</c:f>
              <c:numCache>
                <c:formatCode>0</c:formatCode>
                <c:ptCount val="1"/>
                <c:pt idx="0">
                  <c:v>141.88483231804565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D5-411B-A793-213FE81D7AD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Salience</c:v>
                </c:pt>
              </c:strCache>
            </c:strRef>
          </c:cat>
          <c:val>
            <c:numRef>
              <c:f>Sheet1!$E$3</c:f>
              <c:numCache>
                <c:formatCode>0</c:formatCode>
                <c:ptCount val="1"/>
                <c:pt idx="0">
                  <c:v>139.96520819676195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D5-411B-A793-213FE81D7AD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rgbClr val="EAB2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Salience</c:v>
                </c:pt>
              </c:strCache>
            </c:strRef>
          </c:cat>
          <c:val>
            <c:numRef>
              <c:f>Sheet1!$F$3</c:f>
              <c:numCache>
                <c:formatCode>0</c:formatCode>
                <c:ptCount val="1"/>
                <c:pt idx="0">
                  <c:v>137.44312784712292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D5-411B-A793-213FE81D7AD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rgbClr val="DEA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Salience</c:v>
                </c:pt>
              </c:strCache>
            </c:strRef>
          </c:cat>
          <c:val>
            <c:numRef>
              <c:f>Sheet1!$G$3</c:f>
              <c:numCache>
                <c:formatCode>0</c:formatCode>
                <c:ptCount val="1"/>
                <c:pt idx="0">
                  <c:v>137.68099067543235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BD5-411B-A793-213FE81D7ADC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rgbClr val="B88C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Salience</c:v>
                </c:pt>
              </c:strCache>
            </c:strRef>
          </c:cat>
          <c:val>
            <c:numRef>
              <c:f>Sheet1!$H$3</c:f>
              <c:numCache>
                <c:formatCode>0</c:formatCode>
                <c:ptCount val="1"/>
                <c:pt idx="0">
                  <c:v>134.10288897940384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BD5-411B-A793-213FE81D7AD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9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200"/>
          <c:min val="30"/>
        </c:scaling>
        <c:delete val="1"/>
        <c:axPos val="l"/>
        <c:numFmt formatCode="0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"/>
          <c:y val="0.70625289441449923"/>
          <c:w val="1"/>
          <c:h val="0.293747105585500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VN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900">
          <a:latin typeface="Arial" panose="020B0604020202020204" pitchFamily="34" charset="0"/>
          <a:cs typeface="Arial" panose="020B0604020202020204" pitchFamily="34" charset="0"/>
        </a:defRPr>
      </a:pPr>
      <a:endParaRPr lang="en-V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9897630501373702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4">
                <a:tint val="48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Gervenne</c:v>
                </c:pt>
                <c:pt idx="1">
                  <c:v>Purite</c:v>
                </c:pt>
                <c:pt idx="2">
                  <c:v>Aquala</c:v>
                </c:pt>
                <c:pt idx="3">
                  <c:v>Dettol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3.8403674687098981E-2</c:v>
                </c:pt>
                <c:pt idx="1">
                  <c:v>3.275470386691158E-2</c:v>
                </c:pt>
                <c:pt idx="2">
                  <c:v>3.1296036610490574E-2</c:v>
                </c:pt>
                <c:pt idx="3">
                  <c:v>8.5745408626418107E-3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47-4136-B5B6-968EA8AE09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chemeClr val="accent4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Gervenne</c:v>
                </c:pt>
                <c:pt idx="1">
                  <c:v>Purite</c:v>
                </c:pt>
                <c:pt idx="2">
                  <c:v>Aquala</c:v>
                </c:pt>
                <c:pt idx="3">
                  <c:v>Dettol</c:v>
                </c:pt>
              </c:strCache>
            </c:strRef>
          </c:cat>
          <c:val>
            <c:numRef>
              <c:f>Sheet1!$C$2:$C$5</c:f>
              <c:numCache>
                <c:formatCode>0.0%</c:formatCode>
                <c:ptCount val="4"/>
                <c:pt idx="0">
                  <c:v>3.7158580107771809E-2</c:v>
                </c:pt>
                <c:pt idx="1">
                  <c:v>3.0812881994191514E-2</c:v>
                </c:pt>
                <c:pt idx="2">
                  <c:v>3.2293762996943705E-2</c:v>
                </c:pt>
                <c:pt idx="3">
                  <c:v>9.7529662614176203E-3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47-4136-B5B6-968EA8AE09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chemeClr val="accent4">
                <a:tint val="8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Gervenne</c:v>
                </c:pt>
                <c:pt idx="1">
                  <c:v>Purite</c:v>
                </c:pt>
                <c:pt idx="2">
                  <c:v>Aquala</c:v>
                </c:pt>
                <c:pt idx="3">
                  <c:v>Dettol</c:v>
                </c:pt>
              </c:strCache>
            </c:strRef>
          </c:cat>
          <c:val>
            <c:numRef>
              <c:f>Sheet1!$D$2:$D$5</c:f>
              <c:numCache>
                <c:formatCode>0.0%</c:formatCode>
                <c:ptCount val="4"/>
                <c:pt idx="0">
                  <c:v>3.680675989651639E-2</c:v>
                </c:pt>
                <c:pt idx="1">
                  <c:v>2.9230067720013547E-2</c:v>
                </c:pt>
                <c:pt idx="2">
                  <c:v>3.2232649479935309E-2</c:v>
                </c:pt>
                <c:pt idx="3">
                  <c:v>1.0989497312473982E-2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47-4136-B5B6-968EA8AE096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Gervenne</c:v>
                </c:pt>
                <c:pt idx="1">
                  <c:v>Purite</c:v>
                </c:pt>
                <c:pt idx="2">
                  <c:v>Aquala</c:v>
                </c:pt>
                <c:pt idx="3">
                  <c:v>Dettol</c:v>
                </c:pt>
              </c:strCache>
            </c:strRef>
          </c:cat>
          <c:val>
            <c:numRef>
              <c:f>Sheet1!$E$2:$E$5</c:f>
              <c:numCache>
                <c:formatCode>0.0%</c:formatCode>
                <c:ptCount val="4"/>
                <c:pt idx="0">
                  <c:v>3.5370653750534546E-2</c:v>
                </c:pt>
                <c:pt idx="1">
                  <c:v>3.0270523287777056E-2</c:v>
                </c:pt>
                <c:pt idx="2">
                  <c:v>3.1120074692198012E-2</c:v>
                </c:pt>
                <c:pt idx="3">
                  <c:v>1.0966647579719191E-2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547-4136-B5B6-968EA8AE096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chemeClr val="accent4">
                <a:shade val="82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Gervenne</c:v>
                </c:pt>
                <c:pt idx="1">
                  <c:v>Purite</c:v>
                </c:pt>
                <c:pt idx="2">
                  <c:v>Aquala</c:v>
                </c:pt>
                <c:pt idx="3">
                  <c:v>Dettol</c:v>
                </c:pt>
              </c:strCache>
            </c:strRef>
          </c:cat>
          <c:val>
            <c:numRef>
              <c:f>Sheet1!$F$2:$F$5</c:f>
              <c:numCache>
                <c:formatCode>0.0%</c:formatCode>
                <c:ptCount val="4"/>
                <c:pt idx="0">
                  <c:v>3.3321316480411388E-2</c:v>
                </c:pt>
                <c:pt idx="1">
                  <c:v>3.0155612608765214E-2</c:v>
                </c:pt>
                <c:pt idx="2">
                  <c:v>3.0471997107268712E-2</c:v>
                </c:pt>
                <c:pt idx="3">
                  <c:v>1.0817170714376826E-2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47-4136-B5B6-968EA8AE096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chemeClr val="accent4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Gervenne</c:v>
                </c:pt>
                <c:pt idx="1">
                  <c:v>Purite</c:v>
                </c:pt>
                <c:pt idx="2">
                  <c:v>Aquala</c:v>
                </c:pt>
                <c:pt idx="3">
                  <c:v>Dettol</c:v>
                </c:pt>
              </c:strCache>
            </c:strRef>
          </c:cat>
          <c:val>
            <c:numRef>
              <c:f>Sheet1!$G$2:$G$5</c:f>
              <c:numCache>
                <c:formatCode>0.0%</c:formatCode>
                <c:ptCount val="4"/>
                <c:pt idx="0">
                  <c:v>3.1940632629076364E-2</c:v>
                </c:pt>
                <c:pt idx="1">
                  <c:v>3.0230711584781498E-2</c:v>
                </c:pt>
                <c:pt idx="2">
                  <c:v>3.0374547167690148E-2</c:v>
                </c:pt>
                <c:pt idx="3">
                  <c:v>1.1702702023777951E-2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547-4136-B5B6-968EA8AE0962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chemeClr val="accent4">
                <a:shade val="47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baseline="0">
                      <a:solidFill>
                        <a:srgbClr val="FF000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547-4136-B5B6-968EA8AE09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Gervenne</c:v>
                </c:pt>
                <c:pt idx="1">
                  <c:v>Purite</c:v>
                </c:pt>
                <c:pt idx="2">
                  <c:v>Aquala</c:v>
                </c:pt>
                <c:pt idx="3">
                  <c:v>Dettol</c:v>
                </c:pt>
              </c:strCache>
            </c:strRef>
          </c:cat>
          <c:val>
            <c:numRef>
              <c:f>Sheet1!$H$2:$H$5</c:f>
              <c:numCache>
                <c:formatCode>0.0%</c:formatCode>
                <c:ptCount val="4"/>
                <c:pt idx="0">
                  <c:v>3.2217634048330869E-2</c:v>
                </c:pt>
                <c:pt idx="1">
                  <c:v>3.0873364708094916E-2</c:v>
                </c:pt>
                <c:pt idx="2">
                  <c:v>2.9387574784500867E-2</c:v>
                </c:pt>
                <c:pt idx="3">
                  <c:v>1.0981402822625967E-2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547-4136-B5B6-968EA8AE096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0.5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000">
          <a:latin typeface="Arial" panose="020B0604020202020204" pitchFamily="34" charset="0"/>
          <a:cs typeface="Arial" panose="020B0604020202020204" pitchFamily="34" charset="0"/>
        </a:defRPr>
      </a:pPr>
      <a:endParaRPr lang="en-V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9897623473349739"/>
          <c:h val="0.548046009946739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rgbClr val="B5DCB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Meaningful</c:v>
                </c:pt>
              </c:strCache>
            </c:strRef>
          </c:cat>
          <c:val>
            <c:numRef>
              <c:f>Sheet1!$B$3</c:f>
              <c:numCache>
                <c:formatCode>0</c:formatCode>
                <c:ptCount val="1"/>
                <c:pt idx="0">
                  <c:v>146.64429773614725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4F-4FA4-8CBC-22B9B7144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rgbClr val="84CA8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Meaningful</c:v>
                </c:pt>
              </c:strCache>
            </c:strRef>
          </c:cat>
          <c:val>
            <c:numRef>
              <c:f>Sheet1!$C$3</c:f>
              <c:numCache>
                <c:formatCode>0</c:formatCode>
                <c:ptCount val="1"/>
                <c:pt idx="0">
                  <c:v>146.92679938050873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4F-4FA4-8CBC-22B9B7144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rgbClr val="00B6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Meaningful</c:v>
                </c:pt>
              </c:strCache>
            </c:strRef>
          </c:cat>
          <c:val>
            <c:numRef>
              <c:f>Sheet1!$D$3</c:f>
              <c:numCache>
                <c:formatCode>0</c:formatCode>
                <c:ptCount val="1"/>
                <c:pt idx="0">
                  <c:v>150.7979631609704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4F-4FA4-8CBC-22B9B7144F8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rgbClr val="00A1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Meaningful</c:v>
                </c:pt>
              </c:strCache>
            </c:strRef>
          </c:cat>
          <c:val>
            <c:numRef>
              <c:f>Sheet1!$E$3</c:f>
              <c:numCache>
                <c:formatCode>0</c:formatCode>
                <c:ptCount val="1"/>
                <c:pt idx="0">
                  <c:v>155.41645701134701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4F-4FA4-8CBC-22B9B7144F8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rgbClr val="0088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Meaningful</c:v>
                </c:pt>
              </c:strCache>
            </c:strRef>
          </c:cat>
          <c:val>
            <c:numRef>
              <c:f>Sheet1!$F$3</c:f>
              <c:numCache>
                <c:formatCode>0</c:formatCode>
                <c:ptCount val="1"/>
                <c:pt idx="0">
                  <c:v>149.9788402074648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4F-4FA4-8CBC-22B9B7144F8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rgbClr val="0076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Meaningful</c:v>
                </c:pt>
              </c:strCache>
            </c:strRef>
          </c:cat>
          <c:val>
            <c:numRef>
              <c:f>Sheet1!$G$3</c:f>
              <c:numCache>
                <c:formatCode>0</c:formatCode>
                <c:ptCount val="1"/>
                <c:pt idx="0">
                  <c:v>145.99223582590199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14F-4FA4-8CBC-22B9B7144F8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rgbClr val="0054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Meaningful</c:v>
                </c:pt>
              </c:strCache>
            </c:strRef>
          </c:cat>
          <c:val>
            <c:numRef>
              <c:f>Sheet1!$H$3</c:f>
              <c:numCache>
                <c:formatCode>0</c:formatCode>
                <c:ptCount val="1"/>
                <c:pt idx="0">
                  <c:v>142.56862318139798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14F-4FA4-8CBC-22B9B7144F8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9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200"/>
          <c:min val="30"/>
        </c:scaling>
        <c:delete val="1"/>
        <c:axPos val="l"/>
        <c:numFmt formatCode="0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"/>
          <c:y val="0.71844836738404905"/>
          <c:w val="0.97101896861106662"/>
          <c:h val="0.28155163261595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VN"/>
    </a:p>
  </c:txPr>
  <c:externalData r:id="rId4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9897623473349739"/>
          <c:h val="0.548211239656495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rgbClr val="BDD1E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Different</c:v>
                </c:pt>
              </c:strCache>
            </c:strRef>
          </c:cat>
          <c:val>
            <c:numRef>
              <c:f>Sheet1!$B$3</c:f>
              <c:numCache>
                <c:formatCode>0</c:formatCode>
                <c:ptCount val="1"/>
                <c:pt idx="0">
                  <c:v>142.27225996424301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4A-4E07-9945-015EF25EA7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rgbClr val="98BAD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Different</c:v>
                </c:pt>
              </c:strCache>
            </c:strRef>
          </c:cat>
          <c:val>
            <c:numRef>
              <c:f>Sheet1!$C$3</c:f>
              <c:numCache>
                <c:formatCode>0</c:formatCode>
                <c:ptCount val="1"/>
                <c:pt idx="0">
                  <c:v>143.25120199872893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4A-4E07-9945-015EF25EA7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rgbClr val="619FD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Different</c:v>
                </c:pt>
              </c:strCache>
            </c:strRef>
          </c:cat>
          <c:val>
            <c:numRef>
              <c:f>Sheet1!$D$3</c:f>
              <c:numCache>
                <c:formatCode>0</c:formatCode>
                <c:ptCount val="1"/>
                <c:pt idx="0">
                  <c:v>147.0296665286906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4A-4E07-9945-015EF25EA7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rgbClr val="2688C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Different</c:v>
                </c:pt>
              </c:strCache>
            </c:strRef>
          </c:cat>
          <c:val>
            <c:numRef>
              <c:f>Sheet1!$E$3</c:f>
              <c:numCache>
                <c:formatCode>0</c:formatCode>
                <c:ptCount val="1"/>
                <c:pt idx="0">
                  <c:v>147.91022392894422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64A-4E07-9945-015EF25EA7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rgbClr val="2179A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Different</c:v>
                </c:pt>
              </c:strCache>
            </c:strRef>
          </c:cat>
          <c:val>
            <c:numRef>
              <c:f>Sheet1!$F$3</c:f>
              <c:numCache>
                <c:formatCode>0</c:formatCode>
                <c:ptCount val="1"/>
                <c:pt idx="0">
                  <c:v>147.4880803231114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4A-4E07-9945-015EF25EA79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rgbClr val="1A689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Different</c:v>
                </c:pt>
              </c:strCache>
            </c:strRef>
          </c:cat>
          <c:val>
            <c:numRef>
              <c:f>Sheet1!$G$3</c:f>
              <c:numCache>
                <c:formatCode>0</c:formatCode>
                <c:ptCount val="1"/>
                <c:pt idx="0">
                  <c:v>148.59533008190425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64A-4E07-9945-015EF25EA79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rgbClr val="094C7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</c:f>
              <c:strCache>
                <c:ptCount val="1"/>
                <c:pt idx="0">
                  <c:v>Different</c:v>
                </c:pt>
              </c:strCache>
            </c:strRef>
          </c:cat>
          <c:val>
            <c:numRef>
              <c:f>Sheet1!$H$3</c:f>
              <c:numCache>
                <c:formatCode>0</c:formatCode>
                <c:ptCount val="1"/>
                <c:pt idx="0">
                  <c:v>151.07358435283578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64A-4E07-9945-015EF25EA79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9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200"/>
          <c:min val="30"/>
        </c:scaling>
        <c:delete val="1"/>
        <c:axPos val="l"/>
        <c:numFmt formatCode="0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"/>
          <c:y val="0.71768830921274507"/>
          <c:w val="1"/>
          <c:h val="0.282311690787254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VN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0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V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0.13549775424944865"/>
          <c:w val="1"/>
          <c:h val="0.65915385402174553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Digital</c:v>
                </c:pt>
              </c:strCache>
            </c:strRef>
          </c:tx>
          <c:spPr>
            <a:solidFill>
              <a:srgbClr val="288FCA">
                <a:lumMod val="75000"/>
              </a:srgbClr>
            </a:solidFill>
            <a:ln>
              <a:noFill/>
              <a:prstDash val="sysDash"/>
            </a:ln>
          </c:spPr>
          <c:dLbls>
            <c:dLbl>
              <c:idx val="0"/>
              <c:layout>
                <c:manualLayout>
                  <c:x val="0"/>
                  <c:y val="-3.91400460787089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6EE-4DBE-9A64-DDA39959781F}"/>
                </c:ext>
              </c:extLst>
            </c:dLbl>
            <c:dLbl>
              <c:idx val="8"/>
              <c:layout>
                <c:manualLayout>
                  <c:x val="1.6796348245591528E-4"/>
                  <c:y val="2.236574061640509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6EE-4DBE-9A64-DDA39959781F}"/>
                </c:ext>
              </c:extLst>
            </c:dLbl>
            <c:dLbl>
              <c:idx val="9"/>
              <c:layout>
                <c:manualLayout>
                  <c:x val="-8.2840241832626178E-3"/>
                  <c:y val="5.591435154101171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8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589-44F6-8E71-DFC5E02A884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Sheet1!$A$2:$A$12</c:f>
              <c:strCache>
                <c:ptCount val="10"/>
                <c:pt idx="0">
                  <c:v>Q2'22</c:v>
                </c:pt>
                <c:pt idx="1">
                  <c:v>Q3'22</c:v>
                </c:pt>
                <c:pt idx="2">
                  <c:v> Q4'22 </c:v>
                </c:pt>
                <c:pt idx="3">
                  <c:v> Q1'23 </c:v>
                </c:pt>
                <c:pt idx="4">
                  <c:v> Q2'23 </c:v>
                </c:pt>
                <c:pt idx="5">
                  <c:v> Q3'23 </c:v>
                </c:pt>
                <c:pt idx="6">
                  <c:v> Q4'23 </c:v>
                </c:pt>
                <c:pt idx="7">
                  <c:v> Q1'24 </c:v>
                </c:pt>
                <c:pt idx="8">
                  <c:v> Q2'24 </c:v>
                </c:pt>
                <c:pt idx="9">
                  <c:v> Q3'24 
(Jul + Aug) </c:v>
                </c:pt>
              </c:strCache>
              <c:extLst/>
            </c:strRef>
          </c:cat>
          <c:val>
            <c:numRef>
              <c:f>Sheet1!$B$2:$B$12</c:f>
              <c:numCache>
                <c:formatCode>_(* #,##0_);_(* \(#,##0\);_(* "-"??_);_(@_)</c:formatCode>
                <c:ptCount val="10"/>
                <c:pt idx="0">
                  <c:v>822560.23</c:v>
                </c:pt>
                <c:pt idx="1">
                  <c:v>774172.95000000019</c:v>
                </c:pt>
                <c:pt idx="2">
                  <c:v>457346.74999999994</c:v>
                </c:pt>
                <c:pt idx="3">
                  <c:v>639138.47</c:v>
                </c:pt>
                <c:pt idx="4">
                  <c:v>684083.30999999994</c:v>
                </c:pt>
                <c:pt idx="5">
                  <c:v>1067649.81</c:v>
                </c:pt>
                <c:pt idx="6">
                  <c:v>770685.54</c:v>
                </c:pt>
                <c:pt idx="7">
                  <c:v>696114.82</c:v>
                </c:pt>
                <c:pt idx="8">
                  <c:v>864298.77</c:v>
                </c:pt>
                <c:pt idx="9">
                  <c:v>1342900.9499999997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B6EE-4DBE-9A64-DDA39959781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OOH</c:v>
                </c:pt>
              </c:strCache>
            </c:strRef>
          </c:tx>
          <c:spPr>
            <a:solidFill>
              <a:srgbClr val="00B050"/>
            </a:solidFill>
            <a:ln w="25400">
              <a:noFill/>
            </a:ln>
          </c:spPr>
          <c:dLbls>
            <c:delete val="1"/>
          </c:dLbls>
          <c:cat>
            <c:strRef>
              <c:f>Sheet1!$A$2:$A$12</c:f>
              <c:strCache>
                <c:ptCount val="10"/>
                <c:pt idx="0">
                  <c:v>Q2'22</c:v>
                </c:pt>
                <c:pt idx="1">
                  <c:v>Q3'22</c:v>
                </c:pt>
                <c:pt idx="2">
                  <c:v> Q4'22 </c:v>
                </c:pt>
                <c:pt idx="3">
                  <c:v> Q1'23 </c:v>
                </c:pt>
                <c:pt idx="4">
                  <c:v> Q2'23 </c:v>
                </c:pt>
                <c:pt idx="5">
                  <c:v> Q3'23 </c:v>
                </c:pt>
                <c:pt idx="6">
                  <c:v> Q4'23 </c:v>
                </c:pt>
                <c:pt idx="7">
                  <c:v> Q1'24 </c:v>
                </c:pt>
                <c:pt idx="8">
                  <c:v> Q2'24 </c:v>
                </c:pt>
                <c:pt idx="9">
                  <c:v> Q3'24 
(Jul + Aug) </c:v>
                </c:pt>
              </c:strCache>
              <c:extLst/>
            </c:strRef>
          </c:cat>
          <c:val>
            <c:numRef>
              <c:f>Sheet1!$C$2:$C$12</c:f>
              <c:numCache>
                <c:formatCode>_(* #,##0_);_(* \(#,##0\);_(* "-"??_);_(@_)</c:formatCode>
                <c:ptCount val="10"/>
                <c:pt idx="0">
                  <c:v>100449.79999999999</c:v>
                </c:pt>
                <c:pt idx="1">
                  <c:v>177794.19</c:v>
                </c:pt>
                <c:pt idx="2">
                  <c:v>94779.199999999997</c:v>
                </c:pt>
                <c:pt idx="3">
                  <c:v>164840</c:v>
                </c:pt>
                <c:pt idx="4">
                  <c:v>180600</c:v>
                </c:pt>
                <c:pt idx="5">
                  <c:v>272415.7</c:v>
                </c:pt>
                <c:pt idx="6">
                  <c:v>174241.21</c:v>
                </c:pt>
                <c:pt idx="7">
                  <c:v>225525.95</c:v>
                </c:pt>
                <c:pt idx="8">
                  <c:v>210116.19999999998</c:v>
                </c:pt>
                <c:pt idx="9">
                  <c:v>361556.67000000004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B6EE-4DBE-9A64-DDA39959781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TV</c:v>
                </c:pt>
              </c:strCache>
            </c:strRef>
          </c:tx>
          <c:spPr>
            <a:solidFill>
              <a:srgbClr val="FFFFFF">
                <a:lumMod val="75000"/>
              </a:srgbClr>
            </a:solidFill>
            <a:ln>
              <a:solidFill>
                <a:srgbClr val="FFFFFF">
                  <a:lumMod val="85000"/>
                </a:srgbClr>
              </a:solidFill>
            </a:ln>
          </c:spPr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Sheet1!$A$2:$A$12</c:f>
              <c:strCache>
                <c:ptCount val="10"/>
                <c:pt idx="0">
                  <c:v>Q2'22</c:v>
                </c:pt>
                <c:pt idx="1">
                  <c:v>Q3'22</c:v>
                </c:pt>
                <c:pt idx="2">
                  <c:v> Q4'22 </c:v>
                </c:pt>
                <c:pt idx="3">
                  <c:v> Q1'23 </c:v>
                </c:pt>
                <c:pt idx="4">
                  <c:v> Q2'23 </c:v>
                </c:pt>
                <c:pt idx="5">
                  <c:v> Q3'23 </c:v>
                </c:pt>
                <c:pt idx="6">
                  <c:v> Q4'23 </c:v>
                </c:pt>
                <c:pt idx="7">
                  <c:v> Q1'24 </c:v>
                </c:pt>
                <c:pt idx="8">
                  <c:v> Q2'24 </c:v>
                </c:pt>
                <c:pt idx="9">
                  <c:v> Q3'24 
(Jul + Aug) </c:v>
                </c:pt>
              </c:strCache>
              <c:extLst/>
            </c:strRef>
          </c:cat>
          <c:val>
            <c:numRef>
              <c:f>Sheet1!$D$2:$D$12</c:f>
              <c:numCache>
                <c:formatCode>_(* #,##0_);_(* \(#,##0\);_(* "-"??_);_(@_)</c:formatCode>
                <c:ptCount val="10"/>
                <c:pt idx="0">
                  <c:v>970582.57000000007</c:v>
                </c:pt>
                <c:pt idx="1">
                  <c:v>615999.60000000009</c:v>
                </c:pt>
                <c:pt idx="2">
                  <c:v>221168.54</c:v>
                </c:pt>
                <c:pt idx="3">
                  <c:v>349714.68</c:v>
                </c:pt>
                <c:pt idx="4">
                  <c:v>208654</c:v>
                </c:pt>
                <c:pt idx="5">
                  <c:v>578508.99</c:v>
                </c:pt>
                <c:pt idx="6">
                  <c:v>64980</c:v>
                </c:pt>
                <c:pt idx="7">
                  <c:v>251465.82</c:v>
                </c:pt>
                <c:pt idx="8">
                  <c:v>138360.45000000001</c:v>
                </c:pt>
                <c:pt idx="9">
                  <c:v>160230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B6EE-4DBE-9A64-DDA39959781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11583744"/>
        <c:axId val="211585280"/>
      </c:areaChart>
      <c:catAx>
        <c:axId val="2115837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VN"/>
          </a:p>
        </c:txPr>
        <c:crossAx val="211585280"/>
        <c:crosses val="autoZero"/>
        <c:auto val="1"/>
        <c:lblAlgn val="ctr"/>
        <c:lblOffset val="100"/>
        <c:noMultiLvlLbl val="0"/>
      </c:catAx>
      <c:valAx>
        <c:axId val="211585280"/>
        <c:scaling>
          <c:orientation val="minMax"/>
          <c:min val="0"/>
        </c:scaling>
        <c:delete val="1"/>
        <c:axPos val="l"/>
        <c:numFmt formatCode="General" sourceLinked="0"/>
        <c:majorTickMark val="out"/>
        <c:minorTickMark val="none"/>
        <c:tickLblPos val="nextTo"/>
        <c:crossAx val="211583744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zero"/>
    <c:showDLblsOverMax val="0"/>
  </c:chart>
  <c:txPr>
    <a:bodyPr/>
    <a:lstStyle/>
    <a:p>
      <a:pPr>
        <a:defRPr sz="1000"/>
      </a:pPr>
      <a:endParaRPr lang="en-VN"/>
    </a:p>
  </c:txPr>
  <c:externalData r:id="rId2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LFB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0"/>
                <c:pt idx="0">
                  <c:v>Q2'22</c:v>
                </c:pt>
                <c:pt idx="1">
                  <c:v>Q3'22</c:v>
                </c:pt>
                <c:pt idx="2">
                  <c:v>Q4'22</c:v>
                </c:pt>
                <c:pt idx="3">
                  <c:v>Q1'23</c:v>
                </c:pt>
                <c:pt idx="4">
                  <c:v>Q2'23</c:v>
                </c:pt>
                <c:pt idx="5">
                  <c:v>Q3'23</c:v>
                </c:pt>
                <c:pt idx="6">
                  <c:v>Q4'23</c:v>
                </c:pt>
                <c:pt idx="7">
                  <c:v>Q1'24</c:v>
                </c:pt>
                <c:pt idx="8">
                  <c:v>Q2'24</c:v>
                </c:pt>
                <c:pt idx="9">
                  <c:v>Q3'24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0"/>
                <c:pt idx="0">
                  <c:v>31</c:v>
                </c:pt>
                <c:pt idx="1">
                  <c:v>33</c:v>
                </c:pt>
                <c:pt idx="2">
                  <c:v>32</c:v>
                </c:pt>
                <c:pt idx="3">
                  <c:v>34</c:v>
                </c:pt>
                <c:pt idx="4">
                  <c:v>31</c:v>
                </c:pt>
                <c:pt idx="5">
                  <c:v>32</c:v>
                </c:pt>
                <c:pt idx="6">
                  <c:v>32</c:v>
                </c:pt>
                <c:pt idx="7">
                  <c:v>28</c:v>
                </c:pt>
                <c:pt idx="8">
                  <c:v>29</c:v>
                </c:pt>
                <c:pt idx="9">
                  <c:v>28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82D-478D-B34F-24A67E9CBB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CloseUp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92D050"/>
              </a:solidFill>
              <a:ln w="9525">
                <a:solidFill>
                  <a:srgbClr val="92D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0"/>
                <c:pt idx="0">
                  <c:v>Q2'22</c:v>
                </c:pt>
                <c:pt idx="1">
                  <c:v>Q3'22</c:v>
                </c:pt>
                <c:pt idx="2">
                  <c:v>Q4'22</c:v>
                </c:pt>
                <c:pt idx="3">
                  <c:v>Q1'23</c:v>
                </c:pt>
                <c:pt idx="4">
                  <c:v>Q2'23</c:v>
                </c:pt>
                <c:pt idx="5">
                  <c:v>Q3'23</c:v>
                </c:pt>
                <c:pt idx="6">
                  <c:v>Q4'23</c:v>
                </c:pt>
                <c:pt idx="7">
                  <c:v>Q1'24</c:v>
                </c:pt>
                <c:pt idx="8">
                  <c:v>Q2'24</c:v>
                </c:pt>
                <c:pt idx="9">
                  <c:v>Q3'24</c:v>
                </c:pt>
              </c:strCache>
            </c:strRef>
          </c:cat>
          <c:val>
            <c:numRef>
              <c:f>Sheet1!$C$2:$C$12</c:f>
            </c:numRef>
          </c:val>
          <c:smooth val="1"/>
          <c:extLst>
            <c:ext xmlns:c16="http://schemas.microsoft.com/office/drawing/2014/chart" uri="{C3380CC4-5D6E-409C-BE32-E72D297353CC}">
              <c16:uniqueId val="{00000001-282D-478D-B34F-24A67E9CBB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Colgate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0"/>
                <c:pt idx="0">
                  <c:v>Q2'22</c:v>
                </c:pt>
                <c:pt idx="1">
                  <c:v>Q3'22</c:v>
                </c:pt>
                <c:pt idx="2">
                  <c:v>Q4'22</c:v>
                </c:pt>
                <c:pt idx="3">
                  <c:v>Q1'23</c:v>
                </c:pt>
                <c:pt idx="4">
                  <c:v>Q2'23</c:v>
                </c:pt>
                <c:pt idx="5">
                  <c:v>Q3'23</c:v>
                </c:pt>
                <c:pt idx="6">
                  <c:v>Q4'23</c:v>
                </c:pt>
                <c:pt idx="7">
                  <c:v>Q1'24</c:v>
                </c:pt>
                <c:pt idx="8">
                  <c:v>Q2'24</c:v>
                </c:pt>
                <c:pt idx="9">
                  <c:v>Q3'24</c:v>
                </c:pt>
              </c:strCache>
            </c:strRef>
          </c:cat>
          <c:val>
            <c:numRef>
              <c:f>Sheet1!$D$2:$D$12</c:f>
            </c:numRef>
          </c:val>
          <c:smooth val="1"/>
          <c:extLst>
            <c:ext xmlns:c16="http://schemas.microsoft.com/office/drawing/2014/chart" uri="{C3380CC4-5D6E-409C-BE32-E72D297353CC}">
              <c16:uniqueId val="{00000002-282D-478D-B34F-24A67E9CBB8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SSD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9966FF"/>
              </a:solidFill>
              <a:ln w="9525">
                <a:solidFill>
                  <a:srgbClr val="9966FF"/>
                </a:solidFill>
              </a:ln>
              <a:effectLst/>
            </c:spPr>
          </c:marker>
          <c:cat>
            <c:strRef>
              <c:f>Sheet1!$A$2:$A$12</c:f>
              <c:strCache>
                <c:ptCount val="10"/>
                <c:pt idx="0">
                  <c:v>Q2'22</c:v>
                </c:pt>
                <c:pt idx="1">
                  <c:v>Q3'22</c:v>
                </c:pt>
                <c:pt idx="2">
                  <c:v>Q4'22</c:v>
                </c:pt>
                <c:pt idx="3">
                  <c:v>Q1'23</c:v>
                </c:pt>
                <c:pt idx="4">
                  <c:v>Q2'23</c:v>
                </c:pt>
                <c:pt idx="5">
                  <c:v>Q3'23</c:v>
                </c:pt>
                <c:pt idx="6">
                  <c:v>Q4'23</c:v>
                </c:pt>
                <c:pt idx="7">
                  <c:v>Q1'24</c:v>
                </c:pt>
                <c:pt idx="8">
                  <c:v>Q2'24</c:v>
                </c:pt>
                <c:pt idx="9">
                  <c:v>Q3'24</c:v>
                </c:pt>
              </c:strCache>
            </c:strRef>
          </c:cat>
          <c:val>
            <c:numRef>
              <c:f>Sheet1!$E$2:$E$12</c:f>
            </c:numRef>
          </c:val>
          <c:smooth val="1"/>
          <c:extLst>
            <c:ext xmlns:c16="http://schemas.microsoft.com/office/drawing/2014/chart" uri="{C3380CC4-5D6E-409C-BE32-E72D297353CC}">
              <c16:uniqueId val="{00000003-282D-478D-B34F-24A67E9CB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2127743"/>
        <c:axId val="572117343"/>
      </c:lineChart>
      <c:catAx>
        <c:axId val="5721277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572117343"/>
        <c:crosses val="autoZero"/>
        <c:auto val="1"/>
        <c:lblAlgn val="ctr"/>
        <c:lblOffset val="100"/>
        <c:noMultiLvlLbl val="0"/>
      </c:catAx>
      <c:valAx>
        <c:axId val="572117343"/>
        <c:scaling>
          <c:orientation val="minMax"/>
          <c:max val="6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72127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0.6204279067507108"/>
          <c:w val="1"/>
          <c:h val="0.17422345412188603"/>
        </c:manualLayout>
      </c:layout>
      <c:areaChart>
        <c:grouping val="stack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 </c:v>
                </c:pt>
              </c:strCache>
            </c:strRef>
          </c:tx>
          <c:spPr>
            <a:ln w="25400">
              <a:noFill/>
            </a:ln>
          </c:spPr>
          <c:val>
            <c:numRef>
              <c:f>Sheet1!$A$2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7DC0-4370-A566-7768308C3ABD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Digital</c:v>
                </c:pt>
              </c:strCache>
            </c:strRef>
          </c:tx>
          <c:spPr>
            <a:solidFill>
              <a:srgbClr val="1E6B97"/>
            </a:solidFill>
            <a:ln w="25400">
              <a:noFill/>
            </a:ln>
          </c:spPr>
          <c:val>
            <c:numRef>
              <c:f>Sheet1!$B$2</c:f>
              <c:numCache>
                <c:formatCode>_(* #,##0_);_(* \(#,##0\);_(* "-"??_);_(@_)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7DC0-4370-A566-7768308C3ABD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OOH</c:v>
                </c:pt>
              </c:strCache>
            </c:strRef>
          </c:tx>
          <c:spPr>
            <a:solidFill>
              <a:srgbClr val="00B050"/>
            </a:solidFill>
            <a:ln w="25400">
              <a:noFill/>
            </a:ln>
          </c:spPr>
          <c:val>
            <c:numRef>
              <c:f>Sheet1!$C$2</c:f>
              <c:numCache>
                <c:formatCode>_(* #,##0_);_(* \(#,##0\);_(* "-"??_);_(@_)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7DC0-4370-A566-7768308C3ABD}"/>
            </c:ext>
          </c:extLst>
        </c:ser>
        <c:ser>
          <c:idx val="3"/>
          <c:order val="3"/>
          <c:tx>
            <c:strRef>
              <c:f>Sheet1!$D$1</c:f>
              <c:strCache>
                <c:ptCount val="1"/>
                <c:pt idx="0">
                  <c:v>TV</c:v>
                </c:pt>
              </c:strCache>
            </c:strRef>
          </c:tx>
          <c:spPr>
            <a:solidFill>
              <a:srgbClr val="BFBFBF"/>
            </a:solidFill>
            <a:ln w="25400">
              <a:noFill/>
            </a:ln>
          </c:spPr>
          <c:val>
            <c:numRef>
              <c:f>Sheet1!$D$2</c:f>
              <c:numCache>
                <c:formatCode>_(* #,##0_);_(* \(#,##0\);_(* "-"??_);_(@_)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3-7DC0-4370-A566-7768308C3A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583744"/>
        <c:axId val="211585280"/>
      </c:areaChart>
      <c:catAx>
        <c:axId val="2115837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1585280"/>
        <c:crosses val="autoZero"/>
        <c:auto val="1"/>
        <c:lblAlgn val="ctr"/>
        <c:lblOffset val="100"/>
        <c:noMultiLvlLbl val="0"/>
      </c:catAx>
      <c:valAx>
        <c:axId val="211585280"/>
        <c:scaling>
          <c:orientation val="minMax"/>
          <c:min val="0"/>
        </c:scaling>
        <c:delete val="1"/>
        <c:axPos val="l"/>
        <c:numFmt formatCode="General" sourceLinked="0"/>
        <c:majorTickMark val="out"/>
        <c:minorTickMark val="none"/>
        <c:tickLblPos val="nextTo"/>
        <c:crossAx val="211583744"/>
        <c:crosses val="autoZero"/>
        <c:crossBetween val="midCat"/>
      </c:valAx>
      <c:spPr>
        <a:noFill/>
        <a:ln w="25400">
          <a:noFill/>
        </a:ln>
      </c:spPr>
    </c:plotArea>
    <c:legend>
      <c:legendPos val="r"/>
      <c:legendEntry>
        <c:idx val="3"/>
        <c:delete val="1"/>
      </c:legendEntry>
      <c:layout>
        <c:manualLayout>
          <c:xMode val="edge"/>
          <c:yMode val="edge"/>
          <c:x val="0"/>
          <c:y val="0"/>
          <c:w val="1"/>
          <c:h val="0.8949499569317082"/>
        </c:manualLayout>
      </c:layout>
      <c:overlay val="0"/>
    </c:legend>
    <c:plotVisOnly val="1"/>
    <c:dispBlanksAs val="zero"/>
    <c:showDLblsOverMax val="0"/>
  </c:chart>
  <c:txPr>
    <a:bodyPr/>
    <a:lstStyle/>
    <a:p>
      <a:pPr>
        <a:defRPr sz="900">
          <a:latin typeface="Arial" panose="020B0604020202020204" pitchFamily="34" charset="0"/>
          <a:cs typeface="Arial" panose="020B0604020202020204" pitchFamily="34" charset="0"/>
        </a:defRPr>
      </a:pPr>
      <a:endParaRPr lang="en-VN"/>
    </a:p>
  </c:txPr>
  <c:externalData r:id="rId2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32284087027061E-3"/>
          <c:y val="0"/>
          <c:w val="0.9893615774832194"/>
          <c:h val="0.861332105333438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LFB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25400">
              <a:noFill/>
              <a:prstDash val="sysDash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Sheet1!$A$2:$A$32</c:f>
              <c:strCache>
                <c:ptCount val="30"/>
                <c:pt idx="0">
                  <c:v>Apr'22</c:v>
                </c:pt>
                <c:pt idx="1">
                  <c:v>May'22</c:v>
                </c:pt>
                <c:pt idx="2">
                  <c:v>Jun'22</c:v>
                </c:pt>
                <c:pt idx="3">
                  <c:v>Jul'22</c:v>
                </c:pt>
                <c:pt idx="4">
                  <c:v>Aug'22</c:v>
                </c:pt>
                <c:pt idx="5">
                  <c:v>Sep'22</c:v>
                </c:pt>
                <c:pt idx="6">
                  <c:v>Oct'22</c:v>
                </c:pt>
                <c:pt idx="7">
                  <c:v>Nov'22</c:v>
                </c:pt>
                <c:pt idx="8">
                  <c:v>Dec'22</c:v>
                </c:pt>
                <c:pt idx="9">
                  <c:v>Jan'23</c:v>
                </c:pt>
                <c:pt idx="10">
                  <c:v>Feb'23</c:v>
                </c:pt>
                <c:pt idx="11">
                  <c:v>Mar'23</c:v>
                </c:pt>
                <c:pt idx="12">
                  <c:v>Apr'23</c:v>
                </c:pt>
                <c:pt idx="13">
                  <c:v>May'23</c:v>
                </c:pt>
                <c:pt idx="14">
                  <c:v>Jun'23</c:v>
                </c:pt>
                <c:pt idx="15">
                  <c:v>Jul'23</c:v>
                </c:pt>
                <c:pt idx="16">
                  <c:v>Aug'23</c:v>
                </c:pt>
                <c:pt idx="17">
                  <c:v>Sep'23</c:v>
                </c:pt>
                <c:pt idx="18">
                  <c:v>Oct'23</c:v>
                </c:pt>
                <c:pt idx="19">
                  <c:v>Nov'23</c:v>
                </c:pt>
                <c:pt idx="20">
                  <c:v>Dec'23</c:v>
                </c:pt>
                <c:pt idx="21">
                  <c:v>Jan'24</c:v>
                </c:pt>
                <c:pt idx="22">
                  <c:v>Feb'24</c:v>
                </c:pt>
                <c:pt idx="23">
                  <c:v>Mar'24</c:v>
                </c:pt>
                <c:pt idx="24">
                  <c:v>Apr'24</c:v>
                </c:pt>
                <c:pt idx="25">
                  <c:v>May'24</c:v>
                </c:pt>
                <c:pt idx="26">
                  <c:v>Jun'24</c:v>
                </c:pt>
                <c:pt idx="27">
                  <c:v>Jul'24</c:v>
                </c:pt>
                <c:pt idx="28">
                  <c:v>Aug'24</c:v>
                </c:pt>
                <c:pt idx="29">
                  <c:v>Sep'24</c:v>
                </c:pt>
              </c:strCache>
              <c:extLst/>
            </c:strRef>
          </c:cat>
          <c:val>
            <c:numRef>
              <c:f>Sheet1!$B$2:$B$32</c:f>
              <c:numCache>
                <c:formatCode>0%</c:formatCode>
                <c:ptCount val="30"/>
                <c:pt idx="0">
                  <c:v>0.64922063961300747</c:v>
                </c:pt>
                <c:pt idx="1">
                  <c:v>0.68174281753689769</c:v>
                </c:pt>
                <c:pt idx="2">
                  <c:v>0.72898982104141408</c:v>
                </c:pt>
                <c:pt idx="3">
                  <c:v>0.75857262336214093</c:v>
                </c:pt>
                <c:pt idx="4">
                  <c:v>0.66445182724252494</c:v>
                </c:pt>
                <c:pt idx="5">
                  <c:v>0.64674684707258001</c:v>
                </c:pt>
                <c:pt idx="6">
                  <c:v>0.29656732304417249</c:v>
                </c:pt>
                <c:pt idx="7">
                  <c:v>0.39098509632860806</c:v>
                </c:pt>
                <c:pt idx="8">
                  <c:v>0.26912219996357678</c:v>
                </c:pt>
                <c:pt idx="9">
                  <c:v>0.7370052890753237</c:v>
                </c:pt>
                <c:pt idx="10">
                  <c:v>0.45660066006600658</c:v>
                </c:pt>
                <c:pt idx="11">
                  <c:v>0.50552224676554125</c:v>
                </c:pt>
                <c:pt idx="12">
                  <c:v>0.82087278267493746</c:v>
                </c:pt>
                <c:pt idx="13">
                  <c:v>0.65612504543802252</c:v>
                </c:pt>
                <c:pt idx="14">
                  <c:v>0</c:v>
                </c:pt>
                <c:pt idx="15">
                  <c:v>0.71704928068564422</c:v>
                </c:pt>
                <c:pt idx="16">
                  <c:v>0.63191620455945774</c:v>
                </c:pt>
                <c:pt idx="17">
                  <c:v>0.38514314226907004</c:v>
                </c:pt>
                <c:pt idx="18">
                  <c:v>0.47742342911272506</c:v>
                </c:pt>
                <c:pt idx="19">
                  <c:v>7.9600275671950382E-2</c:v>
                </c:pt>
                <c:pt idx="20">
                  <c:v>0</c:v>
                </c:pt>
                <c:pt idx="21">
                  <c:v>0</c:v>
                </c:pt>
                <c:pt idx="22">
                  <c:v>0.76318245450303324</c:v>
                </c:pt>
                <c:pt idx="23">
                  <c:v>0.49382594092660292</c:v>
                </c:pt>
                <c:pt idx="24">
                  <c:v>0.19459350684196408</c:v>
                </c:pt>
                <c:pt idx="25">
                  <c:v>0.59406227371469933</c:v>
                </c:pt>
                <c:pt idx="26">
                  <c:v>0.38487661308580484</c:v>
                </c:pt>
                <c:pt idx="27">
                  <c:v>1</c:v>
                </c:pt>
                <c:pt idx="28">
                  <c:v>0.24127861089187061</c:v>
                </c:pt>
                <c:pt idx="29">
                  <c:v>0.1780463493645652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8B20-4A28-A600-7F7BBEDF7E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572127743"/>
        <c:axId val="572117343"/>
      </c:barChart>
      <c:catAx>
        <c:axId val="5721277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572117343"/>
        <c:crosses val="autoZero"/>
        <c:auto val="1"/>
        <c:lblAlgn val="ctr"/>
        <c:lblOffset val="100"/>
        <c:noMultiLvlLbl val="0"/>
      </c:catAx>
      <c:valAx>
        <c:axId val="572117343"/>
        <c:scaling>
          <c:orientation val="minMax"/>
          <c:max val="2"/>
          <c:min val="-0.1"/>
        </c:scaling>
        <c:delete val="1"/>
        <c:axPos val="l"/>
        <c:numFmt formatCode="0.00%" sourceLinked="0"/>
        <c:majorTickMark val="out"/>
        <c:minorTickMark val="none"/>
        <c:tickLblPos val="nextTo"/>
        <c:crossAx val="572127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 b="0">
          <a:latin typeface="Arial" panose="020B0604020202020204" pitchFamily="34" charset="0"/>
          <a:cs typeface="Arial" panose="020B0604020202020204" pitchFamily="34" charset="0"/>
        </a:defRPr>
      </a:pPr>
      <a:endParaRPr lang="en-V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Lifebuoy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Q2'22</c:v>
                </c:pt>
                <c:pt idx="1">
                  <c:v>Q3'22</c:v>
                </c:pt>
                <c:pt idx="2">
                  <c:v>Q4'22</c:v>
                </c:pt>
                <c:pt idx="3">
                  <c:v>Q1'23</c:v>
                </c:pt>
                <c:pt idx="4">
                  <c:v>Q2'23</c:v>
                </c:pt>
                <c:pt idx="5">
                  <c:v>Q3'23</c:v>
                </c:pt>
                <c:pt idx="6">
                  <c:v>Q4'23</c:v>
                </c:pt>
                <c:pt idx="7">
                  <c:v>Q1'24</c:v>
                </c:pt>
                <c:pt idx="8">
                  <c:v>Q2'24</c:v>
                </c:pt>
                <c:pt idx="9">
                  <c:v>Q3'24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</c:v>
                </c:pt>
                <c:pt idx="1">
                  <c:v>33</c:v>
                </c:pt>
                <c:pt idx="2">
                  <c:v>32</c:v>
                </c:pt>
                <c:pt idx="3">
                  <c:v>34</c:v>
                </c:pt>
                <c:pt idx="4">
                  <c:v>31</c:v>
                </c:pt>
                <c:pt idx="5">
                  <c:v>32</c:v>
                </c:pt>
                <c:pt idx="6">
                  <c:v>32</c:v>
                </c:pt>
                <c:pt idx="7">
                  <c:v>28</c:v>
                </c:pt>
                <c:pt idx="8">
                  <c:v>29</c:v>
                </c:pt>
                <c:pt idx="9">
                  <c:v>28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BE6-4000-98FF-01C836DE22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2127743"/>
        <c:axId val="572117343"/>
      </c:lineChart>
      <c:catAx>
        <c:axId val="572127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1">
                <a:lumMod val="75000"/>
                <a:alpha val="99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572117343"/>
        <c:crosses val="autoZero"/>
        <c:auto val="1"/>
        <c:lblAlgn val="ctr"/>
        <c:lblOffset val="100"/>
        <c:noMultiLvlLbl val="0"/>
      </c:catAx>
      <c:valAx>
        <c:axId val="572117343"/>
        <c:scaling>
          <c:orientation val="minMax"/>
          <c:max val="7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72127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Lifebuoy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Q2'22</c:v>
                </c:pt>
                <c:pt idx="1">
                  <c:v>Q3'22</c:v>
                </c:pt>
                <c:pt idx="2">
                  <c:v>Q4'22</c:v>
                </c:pt>
                <c:pt idx="3">
                  <c:v>Q1'23</c:v>
                </c:pt>
                <c:pt idx="4">
                  <c:v>Q2'23</c:v>
                </c:pt>
                <c:pt idx="5">
                  <c:v>Q3'23</c:v>
                </c:pt>
                <c:pt idx="6">
                  <c:v>Q4'23</c:v>
                </c:pt>
                <c:pt idx="7">
                  <c:v>Q1'24</c:v>
                </c:pt>
                <c:pt idx="8">
                  <c:v>Q2'24</c:v>
                </c:pt>
                <c:pt idx="9">
                  <c:v>Q3'24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33</c:v>
                </c:pt>
                <c:pt idx="1">
                  <c:v>36</c:v>
                </c:pt>
                <c:pt idx="2">
                  <c:v>33</c:v>
                </c:pt>
                <c:pt idx="3">
                  <c:v>29</c:v>
                </c:pt>
                <c:pt idx="4">
                  <c:v>30</c:v>
                </c:pt>
                <c:pt idx="5">
                  <c:v>30</c:v>
                </c:pt>
                <c:pt idx="6">
                  <c:v>31</c:v>
                </c:pt>
                <c:pt idx="7">
                  <c:v>29</c:v>
                </c:pt>
                <c:pt idx="8">
                  <c:v>30</c:v>
                </c:pt>
                <c:pt idx="9">
                  <c:v>33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19C0-4014-A206-22D65C0C7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2127743"/>
        <c:axId val="572117343"/>
      </c:lineChart>
      <c:catAx>
        <c:axId val="572127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1">
                <a:lumMod val="75000"/>
                <a:alpha val="99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572117343"/>
        <c:crosses val="autoZero"/>
        <c:auto val="1"/>
        <c:lblAlgn val="ctr"/>
        <c:lblOffset val="100"/>
        <c:noMultiLvlLbl val="0"/>
      </c:catAx>
      <c:valAx>
        <c:axId val="572117343"/>
        <c:scaling>
          <c:orientation val="minMax"/>
          <c:max val="7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72127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Lifebuoy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Q2'22</c:v>
                </c:pt>
                <c:pt idx="1">
                  <c:v>Q3'22</c:v>
                </c:pt>
                <c:pt idx="2">
                  <c:v>Q4'22</c:v>
                </c:pt>
                <c:pt idx="3">
                  <c:v>Q1'23</c:v>
                </c:pt>
                <c:pt idx="4">
                  <c:v>Q2'23</c:v>
                </c:pt>
                <c:pt idx="5">
                  <c:v>Q3'23</c:v>
                </c:pt>
                <c:pt idx="6">
                  <c:v>Q4'23</c:v>
                </c:pt>
                <c:pt idx="7">
                  <c:v>Q1'24</c:v>
                </c:pt>
                <c:pt idx="8">
                  <c:v>Q2'24</c:v>
                </c:pt>
                <c:pt idx="9">
                  <c:v>Q3'24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</c:v>
                </c:pt>
                <c:pt idx="1">
                  <c:v>27</c:v>
                </c:pt>
                <c:pt idx="2">
                  <c:v>29</c:v>
                </c:pt>
                <c:pt idx="3">
                  <c:v>29</c:v>
                </c:pt>
                <c:pt idx="4">
                  <c:v>26</c:v>
                </c:pt>
                <c:pt idx="5">
                  <c:v>26</c:v>
                </c:pt>
                <c:pt idx="6">
                  <c:v>24</c:v>
                </c:pt>
                <c:pt idx="7">
                  <c:v>21</c:v>
                </c:pt>
                <c:pt idx="8">
                  <c:v>25</c:v>
                </c:pt>
                <c:pt idx="9">
                  <c:v>24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1541-46A6-BB00-A3531FDAB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2127743"/>
        <c:axId val="572117343"/>
      </c:lineChart>
      <c:catAx>
        <c:axId val="572127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1">
                <a:lumMod val="75000"/>
                <a:alpha val="99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572117343"/>
        <c:crosses val="autoZero"/>
        <c:auto val="1"/>
        <c:lblAlgn val="ctr"/>
        <c:lblOffset val="100"/>
        <c:noMultiLvlLbl val="0"/>
      </c:catAx>
      <c:valAx>
        <c:axId val="572117343"/>
        <c:scaling>
          <c:orientation val="minMax"/>
          <c:max val="7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72127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Lifebuoy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Q2'22</c:v>
                </c:pt>
                <c:pt idx="1">
                  <c:v>Q3'22</c:v>
                </c:pt>
                <c:pt idx="2">
                  <c:v>Q4'22</c:v>
                </c:pt>
                <c:pt idx="3">
                  <c:v>Q1'23</c:v>
                </c:pt>
                <c:pt idx="4">
                  <c:v>Q2'23</c:v>
                </c:pt>
                <c:pt idx="5">
                  <c:v>Q3'23</c:v>
                </c:pt>
                <c:pt idx="6">
                  <c:v>Q4'23</c:v>
                </c:pt>
                <c:pt idx="7">
                  <c:v>Q1'24</c:v>
                </c:pt>
                <c:pt idx="8">
                  <c:v>Q2'24</c:v>
                </c:pt>
                <c:pt idx="9">
                  <c:v>Q3'24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</c:v>
                </c:pt>
                <c:pt idx="1">
                  <c:v>34</c:v>
                </c:pt>
                <c:pt idx="2">
                  <c:v>35</c:v>
                </c:pt>
                <c:pt idx="3">
                  <c:v>38</c:v>
                </c:pt>
                <c:pt idx="4">
                  <c:v>32</c:v>
                </c:pt>
                <c:pt idx="5">
                  <c:v>32</c:v>
                </c:pt>
                <c:pt idx="6">
                  <c:v>32</c:v>
                </c:pt>
                <c:pt idx="7">
                  <c:v>33</c:v>
                </c:pt>
                <c:pt idx="8">
                  <c:v>27</c:v>
                </c:pt>
                <c:pt idx="9">
                  <c:v>28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AC84-4714-8907-3C3197A0DF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2127743"/>
        <c:axId val="572117343"/>
      </c:lineChart>
      <c:catAx>
        <c:axId val="572127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1">
                <a:lumMod val="75000"/>
                <a:alpha val="99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572117343"/>
        <c:crosses val="autoZero"/>
        <c:auto val="1"/>
        <c:lblAlgn val="ctr"/>
        <c:lblOffset val="100"/>
        <c:noMultiLvlLbl val="0"/>
      </c:catAx>
      <c:valAx>
        <c:axId val="572117343"/>
        <c:scaling>
          <c:orientation val="minMax"/>
          <c:max val="7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72127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0236964020227373E-3"/>
          <c:y val="6.9508144306090924E-2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rgbClr val="FFC6C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28-489A-8E0F-281DFD8D25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rgbClr val="FFABAA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28-489A-8E0F-281DFD8D25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rgbClr val="FF878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Sheet1!$D$2</c:f>
              <c:numCache>
                <c:formatCode>0.0%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28-489A-8E0F-281DFD8D256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rgbClr val="FF544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Sheet1!$E$2</c:f>
              <c:numCache>
                <c:formatCode>0.0%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3-C228-489A-8E0F-281DFD8D256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rgbClr val="EA4C48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4-C228-489A-8E0F-281DFD8D256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rgbClr val="D3444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5-C228-489A-8E0F-281DFD8D256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rgbClr val="B63A3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6-C228-489A-8E0F-281DFD8D25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axId val="130848256"/>
        <c:axId val="130849792"/>
      </c:barChart>
      <c:catAx>
        <c:axId val="1308482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0.5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"/>
          <c:y val="0.15241613082971442"/>
          <c:w val="1"/>
          <c:h val="0.767571315972959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VN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4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Lifebuoy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Q2'22</c:v>
                </c:pt>
                <c:pt idx="1">
                  <c:v>Q3'22</c:v>
                </c:pt>
                <c:pt idx="2">
                  <c:v>Q4'22</c:v>
                </c:pt>
                <c:pt idx="3">
                  <c:v>Q1'23</c:v>
                </c:pt>
                <c:pt idx="4">
                  <c:v>Q2'23</c:v>
                </c:pt>
                <c:pt idx="5">
                  <c:v>Q3'23</c:v>
                </c:pt>
                <c:pt idx="6">
                  <c:v>Q4'23</c:v>
                </c:pt>
                <c:pt idx="7">
                  <c:v>Q1'24</c:v>
                </c:pt>
                <c:pt idx="8">
                  <c:v>Q2'24</c:v>
                </c:pt>
                <c:pt idx="9">
                  <c:v>Q3'24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30</c:v>
                </c:pt>
                <c:pt idx="1">
                  <c:v>29</c:v>
                </c:pt>
                <c:pt idx="2">
                  <c:v>27</c:v>
                </c:pt>
                <c:pt idx="3">
                  <c:v>33</c:v>
                </c:pt>
                <c:pt idx="4">
                  <c:v>33</c:v>
                </c:pt>
                <c:pt idx="5">
                  <c:v>34</c:v>
                </c:pt>
                <c:pt idx="6">
                  <c:v>35</c:v>
                </c:pt>
                <c:pt idx="7">
                  <c:v>28</c:v>
                </c:pt>
                <c:pt idx="8">
                  <c:v>28</c:v>
                </c:pt>
                <c:pt idx="9">
                  <c:v>24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A07-4F90-B905-B04B6889A2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2127743"/>
        <c:axId val="572117343"/>
      </c:lineChart>
      <c:catAx>
        <c:axId val="572127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1">
                <a:lumMod val="75000"/>
                <a:alpha val="99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572117343"/>
        <c:crosses val="autoZero"/>
        <c:auto val="1"/>
        <c:lblAlgn val="ctr"/>
        <c:lblOffset val="100"/>
        <c:noMultiLvlLbl val="0"/>
      </c:catAx>
      <c:valAx>
        <c:axId val="572117343"/>
        <c:scaling>
          <c:orientation val="minMax"/>
          <c:max val="7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72127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Lifebuoy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Q2'22</c:v>
                </c:pt>
                <c:pt idx="1">
                  <c:v>Q3'22</c:v>
                </c:pt>
                <c:pt idx="2">
                  <c:v>Q4'22</c:v>
                </c:pt>
                <c:pt idx="3">
                  <c:v>Q1'23</c:v>
                </c:pt>
                <c:pt idx="4">
                  <c:v>Q2'23</c:v>
                </c:pt>
                <c:pt idx="5">
                  <c:v>Q3'23</c:v>
                </c:pt>
                <c:pt idx="6">
                  <c:v>Q4'23</c:v>
                </c:pt>
                <c:pt idx="7">
                  <c:v>Q1'24</c:v>
                </c:pt>
                <c:pt idx="8">
                  <c:v>Q2'24</c:v>
                </c:pt>
                <c:pt idx="9">
                  <c:v>Q3'24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</c:v>
                </c:pt>
                <c:pt idx="1">
                  <c:v>33</c:v>
                </c:pt>
                <c:pt idx="2">
                  <c:v>27</c:v>
                </c:pt>
                <c:pt idx="3">
                  <c:v>37</c:v>
                </c:pt>
                <c:pt idx="4">
                  <c:v>30</c:v>
                </c:pt>
                <c:pt idx="5">
                  <c:v>34</c:v>
                </c:pt>
                <c:pt idx="6">
                  <c:v>35</c:v>
                </c:pt>
                <c:pt idx="7">
                  <c:v>26</c:v>
                </c:pt>
                <c:pt idx="8">
                  <c:v>29</c:v>
                </c:pt>
                <c:pt idx="9">
                  <c:v>28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7EA-4589-A6CA-397C11BE95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2127743"/>
        <c:axId val="572117343"/>
      </c:lineChart>
      <c:catAx>
        <c:axId val="572127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1">
                <a:lumMod val="75000"/>
                <a:alpha val="99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572117343"/>
        <c:crosses val="autoZero"/>
        <c:auto val="1"/>
        <c:lblAlgn val="ctr"/>
        <c:lblOffset val="100"/>
        <c:noMultiLvlLbl val="0"/>
      </c:catAx>
      <c:valAx>
        <c:axId val="572117343"/>
        <c:scaling>
          <c:orientation val="minMax"/>
          <c:max val="7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72127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Lifebuoy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Q2'22</c:v>
                </c:pt>
                <c:pt idx="1">
                  <c:v>Q3'22</c:v>
                </c:pt>
                <c:pt idx="2">
                  <c:v>Q4'22</c:v>
                </c:pt>
                <c:pt idx="3">
                  <c:v>Q1'23</c:v>
                </c:pt>
                <c:pt idx="4">
                  <c:v>Q2'23</c:v>
                </c:pt>
                <c:pt idx="5">
                  <c:v>Q3'23</c:v>
                </c:pt>
                <c:pt idx="6">
                  <c:v>Q4'23</c:v>
                </c:pt>
                <c:pt idx="7">
                  <c:v>Q1'24</c:v>
                </c:pt>
                <c:pt idx="8">
                  <c:v>Q2'24</c:v>
                </c:pt>
                <c:pt idx="9">
                  <c:v>Q3'24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</c:v>
                </c:pt>
                <c:pt idx="1">
                  <c:v>30</c:v>
                </c:pt>
                <c:pt idx="2">
                  <c:v>26</c:v>
                </c:pt>
                <c:pt idx="3">
                  <c:v>24</c:v>
                </c:pt>
                <c:pt idx="4">
                  <c:v>27</c:v>
                </c:pt>
                <c:pt idx="5">
                  <c:v>28</c:v>
                </c:pt>
                <c:pt idx="6">
                  <c:v>30</c:v>
                </c:pt>
                <c:pt idx="7">
                  <c:v>24</c:v>
                </c:pt>
                <c:pt idx="8">
                  <c:v>28</c:v>
                </c:pt>
                <c:pt idx="9">
                  <c:v>24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83AB-4CFA-AE88-EEC37510D6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2127743"/>
        <c:axId val="572117343"/>
      </c:lineChart>
      <c:catAx>
        <c:axId val="572127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1">
                <a:lumMod val="75000"/>
                <a:alpha val="99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572117343"/>
        <c:crosses val="autoZero"/>
        <c:auto val="1"/>
        <c:lblAlgn val="ctr"/>
        <c:lblOffset val="100"/>
        <c:noMultiLvlLbl val="0"/>
      </c:catAx>
      <c:valAx>
        <c:axId val="572117343"/>
        <c:scaling>
          <c:orientation val="minMax"/>
          <c:max val="7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72127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Lifebuoy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Q2'22</c:v>
                </c:pt>
                <c:pt idx="1">
                  <c:v>Q3'22</c:v>
                </c:pt>
                <c:pt idx="2">
                  <c:v>Q4'22</c:v>
                </c:pt>
                <c:pt idx="3">
                  <c:v>Q1'23</c:v>
                </c:pt>
                <c:pt idx="4">
                  <c:v>Q2'23</c:v>
                </c:pt>
                <c:pt idx="5">
                  <c:v>Q3'23</c:v>
                </c:pt>
                <c:pt idx="6">
                  <c:v>Q4'23</c:v>
                </c:pt>
                <c:pt idx="7">
                  <c:v>Q1'24</c:v>
                </c:pt>
                <c:pt idx="8">
                  <c:v>Q2'24</c:v>
                </c:pt>
                <c:pt idx="9">
                  <c:v>Q3'24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39</c:v>
                </c:pt>
                <c:pt idx="1">
                  <c:v>38</c:v>
                </c:pt>
                <c:pt idx="2">
                  <c:v>40</c:v>
                </c:pt>
                <c:pt idx="3">
                  <c:v>33</c:v>
                </c:pt>
                <c:pt idx="4">
                  <c:v>36</c:v>
                </c:pt>
                <c:pt idx="5">
                  <c:v>35</c:v>
                </c:pt>
                <c:pt idx="6">
                  <c:v>36</c:v>
                </c:pt>
                <c:pt idx="7">
                  <c:v>38</c:v>
                </c:pt>
                <c:pt idx="8">
                  <c:v>33</c:v>
                </c:pt>
                <c:pt idx="9">
                  <c:v>32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F0B7-4AFD-AF2B-7E18ED3EC5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2127743"/>
        <c:axId val="572117343"/>
      </c:lineChart>
      <c:catAx>
        <c:axId val="572127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1">
                <a:lumMod val="75000"/>
                <a:alpha val="99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572117343"/>
        <c:crosses val="autoZero"/>
        <c:auto val="1"/>
        <c:lblAlgn val="ctr"/>
        <c:lblOffset val="100"/>
        <c:noMultiLvlLbl val="0"/>
      </c:catAx>
      <c:valAx>
        <c:axId val="572117343"/>
        <c:scaling>
          <c:orientation val="minMax"/>
          <c:max val="7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72127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Lifebuoy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Q2'22</c:v>
                </c:pt>
                <c:pt idx="1">
                  <c:v>Q3'22</c:v>
                </c:pt>
                <c:pt idx="2">
                  <c:v>Q4'22</c:v>
                </c:pt>
                <c:pt idx="3">
                  <c:v>Q1'23</c:v>
                </c:pt>
                <c:pt idx="4">
                  <c:v>Q2'23</c:v>
                </c:pt>
                <c:pt idx="5">
                  <c:v>Q3'23</c:v>
                </c:pt>
                <c:pt idx="6">
                  <c:v>Q4'23</c:v>
                </c:pt>
                <c:pt idx="7">
                  <c:v>Q1'24</c:v>
                </c:pt>
                <c:pt idx="8">
                  <c:v>Q2'24</c:v>
                </c:pt>
                <c:pt idx="9">
                  <c:v>Q3'24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43</c:v>
                </c:pt>
                <c:pt idx="1">
                  <c:v>37</c:v>
                </c:pt>
                <c:pt idx="2">
                  <c:v>40</c:v>
                </c:pt>
                <c:pt idx="3">
                  <c:v>54</c:v>
                </c:pt>
                <c:pt idx="4">
                  <c:v>41</c:v>
                </c:pt>
                <c:pt idx="5">
                  <c:v>44</c:v>
                </c:pt>
                <c:pt idx="6">
                  <c:v>42</c:v>
                </c:pt>
                <c:pt idx="7">
                  <c:v>30</c:v>
                </c:pt>
                <c:pt idx="8">
                  <c:v>35</c:v>
                </c:pt>
                <c:pt idx="9">
                  <c:v>37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B37-4D34-9DCD-E86CB82A6C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2127743"/>
        <c:axId val="572117343"/>
      </c:lineChart>
      <c:catAx>
        <c:axId val="572127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1">
                <a:lumMod val="75000"/>
                <a:alpha val="99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572117343"/>
        <c:crosses val="autoZero"/>
        <c:auto val="1"/>
        <c:lblAlgn val="ctr"/>
        <c:lblOffset val="100"/>
        <c:noMultiLvlLbl val="0"/>
      </c:catAx>
      <c:valAx>
        <c:axId val="572117343"/>
        <c:scaling>
          <c:orientation val="minMax"/>
          <c:max val="7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72127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Lifebuoy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Q2'22</c:v>
                </c:pt>
                <c:pt idx="1">
                  <c:v>Q3'22</c:v>
                </c:pt>
                <c:pt idx="2">
                  <c:v>Q4'22</c:v>
                </c:pt>
                <c:pt idx="3">
                  <c:v>Q1'23</c:v>
                </c:pt>
                <c:pt idx="4">
                  <c:v>Q2'23</c:v>
                </c:pt>
                <c:pt idx="5">
                  <c:v>Q3'23</c:v>
                </c:pt>
                <c:pt idx="6">
                  <c:v>Q4'23</c:v>
                </c:pt>
                <c:pt idx="7">
                  <c:v>Q1'24</c:v>
                </c:pt>
                <c:pt idx="8">
                  <c:v>Q2'24</c:v>
                </c:pt>
                <c:pt idx="9">
                  <c:v>Q3'24</c:v>
                </c:pt>
              </c:strCache>
            </c:strRef>
          </c:cat>
          <c:val>
            <c:numRef>
              <c:f>Sheet1!$B$2:$B$11</c:f>
              <c:numCache>
                <c:formatCode>0</c:formatCode>
                <c:ptCount val="10"/>
                <c:pt idx="0">
                  <c:v>33</c:v>
                </c:pt>
                <c:pt idx="1">
                  <c:v>36</c:v>
                </c:pt>
                <c:pt idx="2">
                  <c:v>33</c:v>
                </c:pt>
                <c:pt idx="3">
                  <c:v>29</c:v>
                </c:pt>
                <c:pt idx="4">
                  <c:v>30</c:v>
                </c:pt>
                <c:pt idx="5">
                  <c:v>30</c:v>
                </c:pt>
                <c:pt idx="6">
                  <c:v>31</c:v>
                </c:pt>
                <c:pt idx="7">
                  <c:v>29</c:v>
                </c:pt>
                <c:pt idx="8">
                  <c:v>30</c:v>
                </c:pt>
                <c:pt idx="9">
                  <c:v>33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5A61-407A-9BC5-BEB816C1DE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2127743"/>
        <c:axId val="572117343"/>
      </c:lineChart>
      <c:catAx>
        <c:axId val="572127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1">
                <a:lumMod val="75000"/>
                <a:alpha val="99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572117343"/>
        <c:crosses val="autoZero"/>
        <c:auto val="1"/>
        <c:lblAlgn val="ctr"/>
        <c:lblOffset val="100"/>
        <c:noMultiLvlLbl val="0"/>
      </c:catAx>
      <c:valAx>
        <c:axId val="572117343"/>
        <c:scaling>
          <c:orientation val="minMax"/>
          <c:max val="70"/>
          <c:min val="0"/>
        </c:scaling>
        <c:delete val="1"/>
        <c:axPos val="l"/>
        <c:numFmt formatCode="0" sourceLinked="1"/>
        <c:majorTickMark val="out"/>
        <c:minorTickMark val="none"/>
        <c:tickLblPos val="nextTo"/>
        <c:crossAx val="572127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Lifebuoy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Q2'22</c:v>
                </c:pt>
                <c:pt idx="1">
                  <c:v>Q3'22</c:v>
                </c:pt>
                <c:pt idx="2">
                  <c:v>Q4'22</c:v>
                </c:pt>
                <c:pt idx="3">
                  <c:v>Q1'23</c:v>
                </c:pt>
                <c:pt idx="4">
                  <c:v>Q2'23</c:v>
                </c:pt>
                <c:pt idx="5">
                  <c:v>Q3'23</c:v>
                </c:pt>
                <c:pt idx="6">
                  <c:v>Q4'23</c:v>
                </c:pt>
                <c:pt idx="7">
                  <c:v>Q1'24</c:v>
                </c:pt>
                <c:pt idx="8">
                  <c:v>Q2'24</c:v>
                </c:pt>
                <c:pt idx="9">
                  <c:v>Q3'24</c:v>
                </c:pt>
              </c:strCache>
            </c:strRef>
          </c:cat>
          <c:val>
            <c:numRef>
              <c:f>Sheet1!$B$2:$B$11</c:f>
              <c:numCache>
                <c:formatCode>0</c:formatCode>
                <c:ptCount val="10"/>
                <c:pt idx="0">
                  <c:v>30</c:v>
                </c:pt>
                <c:pt idx="1">
                  <c:v>29</c:v>
                </c:pt>
                <c:pt idx="2">
                  <c:v>27</c:v>
                </c:pt>
                <c:pt idx="3">
                  <c:v>33</c:v>
                </c:pt>
                <c:pt idx="4">
                  <c:v>33</c:v>
                </c:pt>
                <c:pt idx="5">
                  <c:v>34</c:v>
                </c:pt>
                <c:pt idx="6">
                  <c:v>35</c:v>
                </c:pt>
                <c:pt idx="7">
                  <c:v>28</c:v>
                </c:pt>
                <c:pt idx="8">
                  <c:v>28</c:v>
                </c:pt>
                <c:pt idx="9">
                  <c:v>24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176-410C-9229-B9502C2675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2127743"/>
        <c:axId val="572117343"/>
      </c:lineChart>
      <c:catAx>
        <c:axId val="572127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1">
                <a:lumMod val="75000"/>
                <a:alpha val="99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572117343"/>
        <c:crosses val="autoZero"/>
        <c:auto val="1"/>
        <c:lblAlgn val="ctr"/>
        <c:lblOffset val="100"/>
        <c:noMultiLvlLbl val="0"/>
      </c:catAx>
      <c:valAx>
        <c:axId val="572117343"/>
        <c:scaling>
          <c:orientation val="minMax"/>
          <c:max val="70"/>
          <c:min val="0"/>
        </c:scaling>
        <c:delete val="1"/>
        <c:axPos val="l"/>
        <c:numFmt formatCode="0" sourceLinked="1"/>
        <c:majorTickMark val="out"/>
        <c:minorTickMark val="none"/>
        <c:tickLblPos val="nextTo"/>
        <c:crossAx val="572127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6243132131659364E-2"/>
          <c:y val="3.8596332369448254E-2"/>
          <c:w val="0.96751373573668131"/>
          <c:h val="0.7428481962769969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DS1: Hygiene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MAT Q3'23</c:v>
                </c:pt>
                <c:pt idx="1">
                  <c:v>MAT Q3'24</c:v>
                </c:pt>
                <c:pt idx="3">
                  <c:v>MAT Q3'23</c:v>
                </c:pt>
                <c:pt idx="4">
                  <c:v>MAT Q3'24</c:v>
                </c:pt>
                <c:pt idx="6">
                  <c:v>MAT Q3'23</c:v>
                </c:pt>
                <c:pt idx="7">
                  <c:v>MAT Q3'24</c:v>
                </c:pt>
              </c:strCache>
            </c:strRef>
          </c:cat>
          <c:val>
            <c:numRef>
              <c:f>Sheet1!$B$2:$B$9</c:f>
              <c:numCache>
                <c:formatCode>#,##0</c:formatCode>
                <c:ptCount val="8"/>
                <c:pt idx="0">
                  <c:v>34.106699999999996</c:v>
                </c:pt>
                <c:pt idx="1">
                  <c:v>34.116</c:v>
                </c:pt>
                <c:pt idx="3">
                  <c:v>39.314599999999999</c:v>
                </c:pt>
                <c:pt idx="4">
                  <c:v>43.781799999999997</c:v>
                </c:pt>
                <c:pt idx="6">
                  <c:v>34.003100000000003</c:v>
                </c:pt>
                <c:pt idx="7">
                  <c:v>31.434899999999999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99-41AC-A836-8C4A65BDAA4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DS2: Fresh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Sheet1!$A$2:$A$9</c:f>
              <c:strCache>
                <c:ptCount val="8"/>
                <c:pt idx="0">
                  <c:v>MAT Q3'23</c:v>
                </c:pt>
                <c:pt idx="1">
                  <c:v>MAT Q3'24</c:v>
                </c:pt>
                <c:pt idx="3">
                  <c:v>MAT Q3'23</c:v>
                </c:pt>
                <c:pt idx="4">
                  <c:v>MAT Q3'24</c:v>
                </c:pt>
                <c:pt idx="6">
                  <c:v>MAT Q3'23</c:v>
                </c:pt>
                <c:pt idx="7">
                  <c:v>MAT Q3'24</c:v>
                </c:pt>
              </c:strCache>
            </c:strRef>
          </c:cat>
          <c:val>
            <c:numRef>
              <c:f>Sheet1!$C$2:$C$9</c:f>
              <c:numCache>
                <c:formatCode>#,##0</c:formatCode>
                <c:ptCount val="8"/>
                <c:pt idx="0">
                  <c:v>0.24429999999999999</c:v>
                </c:pt>
                <c:pt idx="1">
                  <c:v>1.0182</c:v>
                </c:pt>
                <c:pt idx="3">
                  <c:v>0.29599999999999999</c:v>
                </c:pt>
                <c:pt idx="4">
                  <c:v>1.3537999999999999</c:v>
                </c:pt>
                <c:pt idx="6">
                  <c:v>0.23669999999999999</c:v>
                </c:pt>
                <c:pt idx="7">
                  <c:v>0.77010000000000001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99-41AC-A836-8C4A65BDAA4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DS3: Fragrance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MAT Q3'23</c:v>
                </c:pt>
                <c:pt idx="1">
                  <c:v>MAT Q3'24</c:v>
                </c:pt>
                <c:pt idx="3">
                  <c:v>MAT Q3'23</c:v>
                </c:pt>
                <c:pt idx="4">
                  <c:v>MAT Q3'24</c:v>
                </c:pt>
                <c:pt idx="6">
                  <c:v>MAT Q3'23</c:v>
                </c:pt>
                <c:pt idx="7">
                  <c:v>MAT Q3'24</c:v>
                </c:pt>
              </c:strCache>
            </c:strRef>
          </c:cat>
          <c:val>
            <c:numRef>
              <c:f>Sheet1!$D$2:$D$9</c:f>
              <c:numCache>
                <c:formatCode>#,##0</c:formatCode>
                <c:ptCount val="8"/>
                <c:pt idx="0">
                  <c:v>32.101999999999997</c:v>
                </c:pt>
                <c:pt idx="1">
                  <c:v>36.144399999999997</c:v>
                </c:pt>
                <c:pt idx="3">
                  <c:v>26.1572</c:v>
                </c:pt>
                <c:pt idx="4">
                  <c:v>35.995800000000003</c:v>
                </c:pt>
                <c:pt idx="6">
                  <c:v>35.506900000000002</c:v>
                </c:pt>
                <c:pt idx="7">
                  <c:v>37.379600000000003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99-41AC-A836-8C4A65BDAA4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DS4: Whitening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MAT Q3'23</c:v>
                </c:pt>
                <c:pt idx="1">
                  <c:v>MAT Q3'24</c:v>
                </c:pt>
                <c:pt idx="3">
                  <c:v>MAT Q3'23</c:v>
                </c:pt>
                <c:pt idx="4">
                  <c:v>MAT Q3'24</c:v>
                </c:pt>
                <c:pt idx="6">
                  <c:v>MAT Q3'23</c:v>
                </c:pt>
                <c:pt idx="7">
                  <c:v>MAT Q3'24</c:v>
                </c:pt>
              </c:strCache>
            </c:strRef>
          </c:cat>
          <c:val>
            <c:numRef>
              <c:f>Sheet1!$E$2:$E$9</c:f>
              <c:numCache>
                <c:formatCode>#,##0</c:formatCode>
                <c:ptCount val="8"/>
                <c:pt idx="0">
                  <c:v>34.346800000000002</c:v>
                </c:pt>
                <c:pt idx="1">
                  <c:v>36.653100000000002</c:v>
                </c:pt>
                <c:pt idx="3">
                  <c:v>20.264500000000002</c:v>
                </c:pt>
                <c:pt idx="4">
                  <c:v>21.257300000000001</c:v>
                </c:pt>
                <c:pt idx="6">
                  <c:v>41.386000000000003</c:v>
                </c:pt>
                <c:pt idx="7">
                  <c:v>43.636299999999999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99-41AC-A836-8C4A65BDAA4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DS5: Care / Be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MAT Q3'23</c:v>
                </c:pt>
                <c:pt idx="1">
                  <c:v>MAT Q3'24</c:v>
                </c:pt>
                <c:pt idx="3">
                  <c:v>MAT Q3'23</c:v>
                </c:pt>
                <c:pt idx="4">
                  <c:v>MAT Q3'24</c:v>
                </c:pt>
                <c:pt idx="6">
                  <c:v>MAT Q3'23</c:v>
                </c:pt>
                <c:pt idx="7">
                  <c:v>MAT Q3'24</c:v>
                </c:pt>
              </c:strCache>
            </c:strRef>
          </c:cat>
          <c:val>
            <c:numRef>
              <c:f>Sheet1!$F$2:$F$9</c:f>
              <c:numCache>
                <c:formatCode>#,##0</c:formatCode>
                <c:ptCount val="8"/>
                <c:pt idx="0">
                  <c:v>30.520700000000001</c:v>
                </c:pt>
                <c:pt idx="1">
                  <c:v>29.723099999999999</c:v>
                </c:pt>
                <c:pt idx="3">
                  <c:v>26.6252</c:v>
                </c:pt>
                <c:pt idx="4">
                  <c:v>25.2273</c:v>
                </c:pt>
                <c:pt idx="6">
                  <c:v>33.843200000000003</c:v>
                </c:pt>
                <c:pt idx="7">
                  <c:v>32.212800000000001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99-41AC-A836-8C4A65BDAA4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DS8: Advance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Sheet1!$A$2:$A$9</c:f>
              <c:strCache>
                <c:ptCount val="8"/>
                <c:pt idx="0">
                  <c:v>MAT Q3'23</c:v>
                </c:pt>
                <c:pt idx="1">
                  <c:v>MAT Q3'24</c:v>
                </c:pt>
                <c:pt idx="3">
                  <c:v>MAT Q3'23</c:v>
                </c:pt>
                <c:pt idx="4">
                  <c:v>MAT Q3'24</c:v>
                </c:pt>
                <c:pt idx="6">
                  <c:v>MAT Q3'23</c:v>
                </c:pt>
                <c:pt idx="7">
                  <c:v>MAT Q3'24</c:v>
                </c:pt>
              </c:strCache>
            </c:strRef>
          </c:cat>
          <c:val>
            <c:numRef>
              <c:f>Sheet1!$G$2:$G$9</c:f>
              <c:numCache>
                <c:formatCode>#,##0</c:formatCode>
                <c:ptCount val="8"/>
                <c:pt idx="0">
                  <c:v>1.2465999999999999</c:v>
                </c:pt>
                <c:pt idx="1">
                  <c:v>1.5726</c:v>
                </c:pt>
                <c:pt idx="3">
                  <c:v>2.0924</c:v>
                </c:pt>
                <c:pt idx="4">
                  <c:v>1.6303000000000001</c:v>
                </c:pt>
                <c:pt idx="6">
                  <c:v>1.0412999999999999</c:v>
                </c:pt>
                <c:pt idx="7">
                  <c:v>1.2414000000000001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C99-41AC-A836-8C4A65BDAA4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DS6: Men</c:v>
                </c:pt>
              </c:strCache>
            </c:strRef>
          </c:tx>
          <c:spPr>
            <a:solidFill>
              <a:srgbClr val="E3B38B">
                <a:lumMod val="5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MAT Q3'23</c:v>
                </c:pt>
                <c:pt idx="1">
                  <c:v>MAT Q3'24</c:v>
                </c:pt>
                <c:pt idx="3">
                  <c:v>MAT Q3'23</c:v>
                </c:pt>
                <c:pt idx="4">
                  <c:v>MAT Q3'24</c:v>
                </c:pt>
                <c:pt idx="6">
                  <c:v>MAT Q3'23</c:v>
                </c:pt>
                <c:pt idx="7">
                  <c:v>MAT Q3'24</c:v>
                </c:pt>
              </c:strCache>
            </c:strRef>
          </c:cat>
          <c:val>
            <c:numRef>
              <c:f>Sheet1!$H$2:$H$9</c:f>
              <c:numCache>
                <c:formatCode>#,##0</c:formatCode>
                <c:ptCount val="8"/>
                <c:pt idx="0">
                  <c:v>13.0221</c:v>
                </c:pt>
                <c:pt idx="1">
                  <c:v>11.6546</c:v>
                </c:pt>
                <c:pt idx="3">
                  <c:v>11.036300000000001</c:v>
                </c:pt>
                <c:pt idx="4">
                  <c:v>8.9831000000000003</c:v>
                </c:pt>
                <c:pt idx="6">
                  <c:v>15.063700000000001</c:v>
                </c:pt>
                <c:pt idx="7">
                  <c:v>13.379799999999999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C99-41AC-A836-8C4A65BDAA4A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DS7: Baby</c:v>
                </c:pt>
              </c:strCache>
            </c:strRef>
          </c:tx>
          <c:spPr>
            <a:solidFill>
              <a:srgbClr val="FF544F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MAT Q3'23</c:v>
                </c:pt>
                <c:pt idx="1">
                  <c:v>MAT Q3'24</c:v>
                </c:pt>
                <c:pt idx="3">
                  <c:v>MAT Q3'23</c:v>
                </c:pt>
                <c:pt idx="4">
                  <c:v>MAT Q3'24</c:v>
                </c:pt>
                <c:pt idx="6">
                  <c:v>MAT Q3'23</c:v>
                </c:pt>
                <c:pt idx="7">
                  <c:v>MAT Q3'24</c:v>
                </c:pt>
              </c:strCache>
            </c:strRef>
          </c:cat>
          <c:val>
            <c:numRef>
              <c:f>Sheet1!$I$2:$I$9</c:f>
              <c:numCache>
                <c:formatCode>#,##0</c:formatCode>
                <c:ptCount val="8"/>
                <c:pt idx="0">
                  <c:v>26.807700000000001</c:v>
                </c:pt>
                <c:pt idx="1">
                  <c:v>21.804300000000001</c:v>
                </c:pt>
                <c:pt idx="3">
                  <c:v>27.8874</c:v>
                </c:pt>
                <c:pt idx="4">
                  <c:v>24.997</c:v>
                </c:pt>
                <c:pt idx="6">
                  <c:v>23.379200000000001</c:v>
                </c:pt>
                <c:pt idx="7">
                  <c:v>19.036300000000001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C99-41AC-A836-8C4A65BDAA4A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Unclassified</c:v>
                </c:pt>
              </c:strCache>
            </c:strRef>
          </c:tx>
          <c:spPr>
            <a:solidFill>
              <a:srgbClr val="FFFFFF">
                <a:lumMod val="75000"/>
              </a:srgb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Sheet1!$A$2:$A$9</c:f>
              <c:strCache>
                <c:ptCount val="8"/>
                <c:pt idx="0">
                  <c:v>MAT Q3'23</c:v>
                </c:pt>
                <c:pt idx="1">
                  <c:v>MAT Q3'24</c:v>
                </c:pt>
                <c:pt idx="3">
                  <c:v>MAT Q3'23</c:v>
                </c:pt>
                <c:pt idx="4">
                  <c:v>MAT Q3'24</c:v>
                </c:pt>
                <c:pt idx="6">
                  <c:v>MAT Q3'23</c:v>
                </c:pt>
                <c:pt idx="7">
                  <c:v>MAT Q3'24</c:v>
                </c:pt>
              </c:strCache>
            </c:strRef>
          </c:cat>
          <c:val>
            <c:numRef>
              <c:f>Sheet1!$J$2:$J$9</c:f>
              <c:numCache>
                <c:formatCode>#,##0</c:formatCode>
                <c:ptCount val="8"/>
                <c:pt idx="0">
                  <c:v>6.3563999999999998</c:v>
                </c:pt>
                <c:pt idx="1">
                  <c:v>7.9207000000000001</c:v>
                </c:pt>
                <c:pt idx="3">
                  <c:v>4.9337999999999997</c:v>
                </c:pt>
                <c:pt idx="4">
                  <c:v>5.7809999999999997</c:v>
                </c:pt>
                <c:pt idx="6">
                  <c:v>6.2542</c:v>
                </c:pt>
                <c:pt idx="7">
                  <c:v>8.5851000000000006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C99-41AC-A836-8C4A65BDAA4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416442463"/>
        <c:axId val="1416442943"/>
      </c:barChart>
      <c:catAx>
        <c:axId val="14164424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416442943"/>
        <c:crosses val="autoZero"/>
        <c:auto val="1"/>
        <c:lblAlgn val="ctr"/>
        <c:lblOffset val="100"/>
        <c:noMultiLvlLbl val="0"/>
      </c:catAx>
      <c:valAx>
        <c:axId val="1416442943"/>
        <c:scaling>
          <c:orientation val="minMax"/>
          <c:max val="250"/>
        </c:scaling>
        <c:delete val="1"/>
        <c:axPos val="l"/>
        <c:numFmt formatCode="#,##0" sourceLinked="1"/>
        <c:majorTickMark val="out"/>
        <c:minorTickMark val="none"/>
        <c:tickLblPos val="nextTo"/>
        <c:crossAx val="1416442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en-VN"/>
    </a:p>
  </c:txPr>
  <c:externalData r:id="rId4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6243132131659364E-2"/>
          <c:y val="6.5689938318699653E-2"/>
          <c:w val="0.96751373573668131"/>
          <c:h val="0.7157543782516303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DS1: Hygiene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#,##0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5F3C-4A14-8798-8BC60B734A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DS2: Fresh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#,##0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5F3C-4A14-8798-8BC60B734A2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DS3: Fragrance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val>
            <c:numRef>
              <c:f>Sheet1!$D$2</c:f>
              <c:numCache>
                <c:formatCode>#,##0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5F3C-4A14-8798-8BC60B734A2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DS4: Whitening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val>
            <c:numRef>
              <c:f>Sheet1!$E$2</c:f>
              <c:numCache>
                <c:formatCode>#,##0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3-5F3C-4A14-8798-8BC60B734A2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DS5: Care / Be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val>
            <c:numRef>
              <c:f>Sheet1!$F$2</c:f>
              <c:numCache>
                <c:formatCode>#,##0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4-5F3C-4A14-8798-8BC60B734A2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DS8: Advance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Sheet1!$G$2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5-5F3C-4A14-8798-8BC60B734A20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DS6: Men</c:v>
                </c:pt>
              </c:strCache>
            </c:strRef>
          </c:tx>
          <c:spPr>
            <a:solidFill>
              <a:srgbClr val="935624"/>
            </a:solidFill>
            <a:ln>
              <a:noFill/>
            </a:ln>
            <a:effectLst/>
          </c:spPr>
          <c:invertIfNegative val="0"/>
          <c:val>
            <c:numRef>
              <c:f>Sheet1!$H$2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6-5F3C-4A14-8798-8BC60B734A20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DS7: Baby</c:v>
                </c:pt>
              </c:strCache>
            </c:strRef>
          </c:tx>
          <c:spPr>
            <a:solidFill>
              <a:srgbClr val="FFBBB9"/>
            </a:solidFill>
            <a:ln>
              <a:noFill/>
            </a:ln>
            <a:effectLst/>
          </c:spPr>
          <c:invertIfNegative val="0"/>
          <c:val>
            <c:numRef>
              <c:f>Sheet1!$I$2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7-5F3C-4A14-8798-8BC60B734A20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Unclassified</c:v>
                </c:pt>
              </c:strCache>
            </c:strRef>
          </c:tx>
          <c:spPr>
            <a:solidFill>
              <a:srgbClr val="BFBFBF"/>
            </a:solidFill>
            <a:ln>
              <a:noFill/>
            </a:ln>
            <a:effectLst/>
          </c:spPr>
          <c:invertIfNegative val="0"/>
          <c:val>
            <c:numRef>
              <c:f>Sheet1!$J$2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8-5F3C-4A14-8798-8BC60B734A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416442463"/>
        <c:axId val="1416442943"/>
      </c:barChart>
      <c:catAx>
        <c:axId val="14164424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16442943"/>
        <c:crosses val="autoZero"/>
        <c:auto val="1"/>
        <c:lblAlgn val="ctr"/>
        <c:lblOffset val="100"/>
        <c:noMultiLvlLbl val="0"/>
      </c:catAx>
      <c:valAx>
        <c:axId val="1416442943"/>
        <c:scaling>
          <c:orientation val="minMax"/>
          <c:max val="200"/>
        </c:scaling>
        <c:delete val="1"/>
        <c:axPos val="l"/>
        <c:numFmt formatCode="#,##0" sourceLinked="1"/>
        <c:majorTickMark val="out"/>
        <c:minorTickMark val="none"/>
        <c:tickLblPos val="nextTo"/>
        <c:crossAx val="1416442463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"/>
          <c:w val="1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4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53471857276245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LIFEBUOY</c:v>
                </c:pt>
              </c:strCache>
            </c:strRef>
          </c:tx>
          <c:spPr>
            <a:ln>
              <a:solidFill>
                <a:srgbClr val="FFC000"/>
              </a:solidFill>
            </a:ln>
          </c:spPr>
          <c:marker>
            <c:symbol val="circle"/>
            <c:size val="5"/>
            <c:spPr>
              <a:solidFill>
                <a:srgbClr val="FFC000"/>
              </a:solidFill>
              <a:ln>
                <a:solidFill>
                  <a:srgbClr val="FFC000"/>
                </a:solidFill>
              </a:ln>
            </c:spPr>
          </c:marker>
          <c:dLbls>
            <c:spPr>
              <a:solidFill>
                <a:srgbClr val="FFC000"/>
              </a:solidFill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Q2 2022</c:v>
                </c:pt>
                <c:pt idx="1">
                  <c:v>Q3 2022</c:v>
                </c:pt>
                <c:pt idx="2">
                  <c:v>Q4 2022</c:v>
                </c:pt>
                <c:pt idx="3">
                  <c:v>Q1 2023</c:v>
                </c:pt>
                <c:pt idx="4">
                  <c:v>Q2 2023</c:v>
                </c:pt>
                <c:pt idx="5">
                  <c:v>Q3 2023</c:v>
                </c:pt>
                <c:pt idx="6">
                  <c:v>Q4 2023</c:v>
                </c:pt>
                <c:pt idx="7">
                  <c:v>Q1 2024</c:v>
                </c:pt>
                <c:pt idx="8">
                  <c:v>Q2 2024</c:v>
                </c:pt>
                <c:pt idx="9">
                  <c:v> Q3 2024 </c:v>
                </c:pt>
              </c:strCache>
            </c:strRef>
          </c:cat>
          <c:val>
            <c:numRef>
              <c:f>Sheet1!$B$2:$B$11</c:f>
              <c:numCache>
                <c:formatCode>0.00</c:formatCode>
                <c:ptCount val="10"/>
                <c:pt idx="0">
                  <c:v>3.5</c:v>
                </c:pt>
                <c:pt idx="1">
                  <c:v>3.49</c:v>
                </c:pt>
                <c:pt idx="2">
                  <c:v>3.4</c:v>
                </c:pt>
                <c:pt idx="3">
                  <c:v>3.4</c:v>
                </c:pt>
                <c:pt idx="4">
                  <c:v>3.5</c:v>
                </c:pt>
                <c:pt idx="5">
                  <c:v>3.57</c:v>
                </c:pt>
                <c:pt idx="6">
                  <c:v>3.76</c:v>
                </c:pt>
                <c:pt idx="7">
                  <c:v>3.69</c:v>
                </c:pt>
                <c:pt idx="8">
                  <c:v>3.71</c:v>
                </c:pt>
                <c:pt idx="9" formatCode="General">
                  <c:v>3.72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7B03-4102-ADD5-9C9FF2F499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583744"/>
        <c:axId val="211585280"/>
        <c:extLst/>
      </c:lineChart>
      <c:catAx>
        <c:axId val="2115837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1585280"/>
        <c:crosses val="autoZero"/>
        <c:auto val="1"/>
        <c:lblAlgn val="ctr"/>
        <c:lblOffset val="100"/>
        <c:noMultiLvlLbl val="0"/>
      </c:catAx>
      <c:valAx>
        <c:axId val="211585280"/>
        <c:scaling>
          <c:orientation val="minMax"/>
          <c:max val="5"/>
          <c:min val="0"/>
        </c:scaling>
        <c:delete val="1"/>
        <c:axPos val="l"/>
        <c:numFmt formatCode="0.00" sourceLinked="1"/>
        <c:majorTickMark val="out"/>
        <c:minorTickMark val="none"/>
        <c:tickLblPos val="nextTo"/>
        <c:crossAx val="211583744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 sz="1200"/>
      </a:pPr>
      <a:endParaRPr lang="en-V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9897630501373702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4">
                <a:tint val="48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0.21750830297125795</c:v>
                </c:pt>
                <c:pt idx="1">
                  <c:v>0.1721077407933953</c:v>
                </c:pt>
                <c:pt idx="2">
                  <c:v>0.10953779198750682</c:v>
                </c:pt>
                <c:pt idx="3">
                  <c:v>0.10775181826150115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D0-4430-8D05-9EF37D0B4F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chemeClr val="accent4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</c:strCache>
            </c:strRef>
          </c:cat>
          <c:val>
            <c:numRef>
              <c:f>Sheet1!$C$2:$C$5</c:f>
              <c:numCache>
                <c:formatCode>0.0%</c:formatCode>
                <c:ptCount val="4"/>
                <c:pt idx="0">
                  <c:v>0.21560916762487747</c:v>
                </c:pt>
                <c:pt idx="1">
                  <c:v>0.17259350846936561</c:v>
                </c:pt>
                <c:pt idx="2">
                  <c:v>0.11352508401575316</c:v>
                </c:pt>
                <c:pt idx="3">
                  <c:v>0.11065938986342579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D0-4430-8D05-9EF37D0B4F0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chemeClr val="accent4">
                <a:tint val="8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</c:strCache>
            </c:strRef>
          </c:cat>
          <c:val>
            <c:numRef>
              <c:f>Sheet1!$D$2:$D$5</c:f>
              <c:numCache>
                <c:formatCode>0.0%</c:formatCode>
                <c:ptCount val="4"/>
                <c:pt idx="0">
                  <c:v>0.21175738801799396</c:v>
                </c:pt>
                <c:pt idx="1">
                  <c:v>0.17099304334587687</c:v>
                </c:pt>
                <c:pt idx="2">
                  <c:v>0.11840524385352448</c:v>
                </c:pt>
                <c:pt idx="3">
                  <c:v>0.1118303748147272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D0-4430-8D05-9EF37D0B4F0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</c:strCache>
            </c:strRef>
          </c:cat>
          <c:val>
            <c:numRef>
              <c:f>Sheet1!$E$2:$E$5</c:f>
              <c:numCache>
                <c:formatCode>0.0%</c:formatCode>
                <c:ptCount val="4"/>
                <c:pt idx="0">
                  <c:v>0.21084814407768435</c:v>
                </c:pt>
                <c:pt idx="1">
                  <c:v>0.17333483725920124</c:v>
                </c:pt>
                <c:pt idx="2">
                  <c:v>0.12164803215320058</c:v>
                </c:pt>
                <c:pt idx="3">
                  <c:v>0.11078907156022816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D0-4430-8D05-9EF37D0B4F0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chemeClr val="accent4">
                <a:shade val="82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</c:strCache>
            </c:strRef>
          </c:cat>
          <c:val>
            <c:numRef>
              <c:f>Sheet1!$F$2:$F$5</c:f>
              <c:numCache>
                <c:formatCode>0.0%</c:formatCode>
                <c:ptCount val="4"/>
                <c:pt idx="0">
                  <c:v>0.20347566760433983</c:v>
                </c:pt>
                <c:pt idx="1">
                  <c:v>0.1767512883985502</c:v>
                </c:pt>
                <c:pt idx="2">
                  <c:v>0.12572705949211227</c:v>
                </c:pt>
                <c:pt idx="3">
                  <c:v>0.11394504001177698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6D0-4430-8D05-9EF37D0B4F0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chemeClr val="accent4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</c:strCache>
            </c:strRef>
          </c:cat>
          <c:val>
            <c:numRef>
              <c:f>Sheet1!$G$2:$G$5</c:f>
              <c:numCache>
                <c:formatCode>0.0%</c:formatCode>
                <c:ptCount val="4"/>
                <c:pt idx="0">
                  <c:v>0.19873841663595748</c:v>
                </c:pt>
                <c:pt idx="1">
                  <c:v>0.18019675337816765</c:v>
                </c:pt>
                <c:pt idx="2">
                  <c:v>0.12693920458554381</c:v>
                </c:pt>
                <c:pt idx="3">
                  <c:v>0.11688432184770273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36D0-4430-8D05-9EF37D0B4F0C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chemeClr val="accent4">
                <a:shade val="47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baseline="0">
                      <a:solidFill>
                        <a:srgbClr val="FF000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287E-49FF-8D3E-455D48DBBBB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baseline="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0A14-4131-9D4A-B515D58D8CF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baseline="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87E-49FF-8D3E-455D48DBBB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</c:strCache>
            </c:strRef>
          </c:cat>
          <c:val>
            <c:numRef>
              <c:f>Sheet1!$H$2:$H$5</c:f>
              <c:numCache>
                <c:formatCode>0.0%</c:formatCode>
                <c:ptCount val="4"/>
                <c:pt idx="0">
                  <c:v>0.19389184190977032</c:v>
                </c:pt>
                <c:pt idx="1">
                  <c:v>0.18336401957101112</c:v>
                </c:pt>
                <c:pt idx="2">
                  <c:v>0.13180710586896818</c:v>
                </c:pt>
                <c:pt idx="3">
                  <c:v>0.11744489288195484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6D0-4430-8D05-9EF37D0B4F0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0.5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000">
          <a:latin typeface="Arial" panose="020B0604020202020204" pitchFamily="34" charset="0"/>
          <a:cs typeface="Arial" panose="020B0604020202020204" pitchFamily="34" charset="0"/>
        </a:defRPr>
      </a:pPr>
      <a:endParaRPr lang="en-VN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53471857276245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LIFEBUOY</c:v>
                </c:pt>
              </c:strCache>
            </c:strRef>
          </c:tx>
          <c:spPr>
            <a:ln>
              <a:solidFill>
                <a:srgbClr val="FFC000"/>
              </a:solidFill>
            </a:ln>
          </c:spPr>
          <c:marker>
            <c:spPr>
              <a:solidFill>
                <a:srgbClr val="FFC000"/>
              </a:solidFill>
              <a:ln>
                <a:solidFill>
                  <a:srgbClr val="FFC000"/>
                </a:solidFill>
              </a:ln>
            </c:spPr>
          </c:marker>
          <c:dLbls>
            <c:spPr>
              <a:solidFill>
                <a:srgbClr val="FFC000"/>
              </a:solidFill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Q2 2022</c:v>
                </c:pt>
                <c:pt idx="1">
                  <c:v>Q3 2022</c:v>
                </c:pt>
                <c:pt idx="2">
                  <c:v>Q4 2022</c:v>
                </c:pt>
                <c:pt idx="3">
                  <c:v>Q1 2023</c:v>
                </c:pt>
                <c:pt idx="4">
                  <c:v>Q2 2023</c:v>
                </c:pt>
                <c:pt idx="5">
                  <c:v>Q3 2023</c:v>
                </c:pt>
                <c:pt idx="6">
                  <c:v>Q4 2023</c:v>
                </c:pt>
                <c:pt idx="7">
                  <c:v>Q1 2024</c:v>
                </c:pt>
                <c:pt idx="8">
                  <c:v>Q2 2024</c:v>
                </c:pt>
                <c:pt idx="9">
                  <c:v> Q3 2024 </c:v>
                </c:pt>
              </c:strCache>
            </c:strRef>
          </c:cat>
          <c:val>
            <c:numRef>
              <c:f>Sheet1!$B$2:$B$11</c:f>
              <c:numCache>
                <c:formatCode>0.00</c:formatCode>
                <c:ptCount val="10"/>
                <c:pt idx="0">
                  <c:v>8.08</c:v>
                </c:pt>
                <c:pt idx="1">
                  <c:v>8.0299999999999994</c:v>
                </c:pt>
                <c:pt idx="2">
                  <c:v>8</c:v>
                </c:pt>
                <c:pt idx="3">
                  <c:v>7.98</c:v>
                </c:pt>
                <c:pt idx="4">
                  <c:v>8.02</c:v>
                </c:pt>
                <c:pt idx="5">
                  <c:v>8.1300000000000008</c:v>
                </c:pt>
                <c:pt idx="6">
                  <c:v>8.2200000000000006</c:v>
                </c:pt>
                <c:pt idx="7">
                  <c:v>8.32</c:v>
                </c:pt>
                <c:pt idx="8">
                  <c:v>8.2200000000000006</c:v>
                </c:pt>
                <c:pt idx="9" formatCode="General">
                  <c:v>8.31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E64B-43DD-BF8C-C49CA0D847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583744"/>
        <c:axId val="211585280"/>
        <c:extLst/>
      </c:lineChart>
      <c:catAx>
        <c:axId val="2115837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1585280"/>
        <c:crosses val="autoZero"/>
        <c:auto val="1"/>
        <c:lblAlgn val="ctr"/>
        <c:lblOffset val="100"/>
        <c:noMultiLvlLbl val="0"/>
      </c:catAx>
      <c:valAx>
        <c:axId val="211585280"/>
        <c:scaling>
          <c:orientation val="minMax"/>
          <c:max val="10"/>
          <c:min val="5"/>
        </c:scaling>
        <c:delete val="1"/>
        <c:axPos val="l"/>
        <c:numFmt formatCode="0.00" sourceLinked="1"/>
        <c:majorTickMark val="out"/>
        <c:minorTickMark val="none"/>
        <c:tickLblPos val="nextTo"/>
        <c:crossAx val="211583744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 sz="1200"/>
      </a:pPr>
      <a:endParaRPr lang="en-VN"/>
    </a:p>
  </c:txPr>
  <c:externalData r:id="rId2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53471857276245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LIFEBUOY</c:v>
                </c:pt>
              </c:strCache>
            </c:strRef>
          </c:tx>
          <c:spPr>
            <a:ln>
              <a:solidFill>
                <a:srgbClr val="094C71">
                  <a:lumMod val="75000"/>
                </a:srgbClr>
              </a:solidFill>
            </a:ln>
          </c:spPr>
          <c:marker>
            <c:symbol val="circle"/>
            <c:size val="5"/>
            <c:spPr>
              <a:solidFill>
                <a:srgbClr val="002060"/>
              </a:solidFill>
              <a:ln>
                <a:solidFill>
                  <a:srgbClr val="094C71">
                    <a:lumMod val="75000"/>
                  </a:srgbClr>
                </a:solidFill>
              </a:ln>
            </c:spPr>
          </c:marker>
          <c:dLbls>
            <c:spPr>
              <a:solidFill>
                <a:srgbClr val="094C71">
                  <a:lumMod val="20000"/>
                  <a:lumOff val="80000"/>
                </a:srgbClr>
              </a:solidFill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Q2 2022</c:v>
                </c:pt>
                <c:pt idx="1">
                  <c:v>Q3 2022</c:v>
                </c:pt>
                <c:pt idx="2">
                  <c:v>Q4 2022</c:v>
                </c:pt>
                <c:pt idx="3">
                  <c:v>Q1 2023</c:v>
                </c:pt>
                <c:pt idx="4">
                  <c:v>Q2 2023</c:v>
                </c:pt>
                <c:pt idx="5">
                  <c:v>Q3 2023</c:v>
                </c:pt>
                <c:pt idx="6">
                  <c:v>Q4 2023</c:v>
                </c:pt>
                <c:pt idx="7">
                  <c:v>Q1 2024</c:v>
                </c:pt>
                <c:pt idx="8">
                  <c:v>Q2 2024</c:v>
                </c:pt>
                <c:pt idx="9">
                  <c:v>Q3 2024</c:v>
                </c:pt>
              </c:strCache>
            </c:strRef>
          </c:cat>
          <c:val>
            <c:numRef>
              <c:f>Sheet1!$B$2:$B$11</c:f>
              <c:numCache>
                <c:formatCode>0.00</c:formatCode>
                <c:ptCount val="10"/>
                <c:pt idx="0">
                  <c:v>7.77</c:v>
                </c:pt>
                <c:pt idx="1">
                  <c:v>7.83</c:v>
                </c:pt>
                <c:pt idx="2">
                  <c:v>7.67</c:v>
                </c:pt>
                <c:pt idx="3">
                  <c:v>7.67</c:v>
                </c:pt>
                <c:pt idx="4">
                  <c:v>7.69</c:v>
                </c:pt>
                <c:pt idx="5">
                  <c:v>7.8</c:v>
                </c:pt>
                <c:pt idx="6">
                  <c:v>7.84</c:v>
                </c:pt>
                <c:pt idx="7">
                  <c:v>8</c:v>
                </c:pt>
                <c:pt idx="8">
                  <c:v>7.91</c:v>
                </c:pt>
                <c:pt idx="9">
                  <c:v>8.0399999999999991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EE1A-4FBF-83FB-C42851429E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583744"/>
        <c:axId val="211585280"/>
        <c:extLst/>
      </c:lineChart>
      <c:catAx>
        <c:axId val="2115837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1585280"/>
        <c:crosses val="autoZero"/>
        <c:auto val="1"/>
        <c:lblAlgn val="ctr"/>
        <c:lblOffset val="100"/>
        <c:noMultiLvlLbl val="0"/>
      </c:catAx>
      <c:valAx>
        <c:axId val="211585280"/>
        <c:scaling>
          <c:orientation val="minMax"/>
          <c:max val="10"/>
          <c:min val="5"/>
        </c:scaling>
        <c:delete val="1"/>
        <c:axPos val="l"/>
        <c:numFmt formatCode="0.00" sourceLinked="1"/>
        <c:majorTickMark val="out"/>
        <c:minorTickMark val="none"/>
        <c:tickLblPos val="nextTo"/>
        <c:crossAx val="211583744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 sz="1200"/>
      </a:pPr>
      <a:endParaRPr lang="en-VN"/>
    </a:p>
  </c:txPr>
  <c:externalData r:id="rId2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53471857276245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LIFEBUOY</c:v>
                </c:pt>
              </c:strCache>
            </c:strRef>
          </c:tx>
          <c:spPr>
            <a:ln>
              <a:solidFill>
                <a:srgbClr val="094C71">
                  <a:lumMod val="75000"/>
                </a:srgbClr>
              </a:solidFill>
            </a:ln>
          </c:spPr>
          <c:marker>
            <c:symbol val="circle"/>
            <c:size val="5"/>
            <c:spPr>
              <a:solidFill>
                <a:srgbClr val="002060"/>
              </a:solidFill>
              <a:ln>
                <a:solidFill>
                  <a:srgbClr val="094C71">
                    <a:lumMod val="75000"/>
                  </a:srgbClr>
                </a:solidFill>
              </a:ln>
            </c:spPr>
          </c:marker>
          <c:dLbls>
            <c:spPr>
              <a:solidFill>
                <a:srgbClr val="094C71">
                  <a:lumMod val="20000"/>
                  <a:lumOff val="80000"/>
                </a:srgbClr>
              </a:solidFill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Q2 2022</c:v>
                </c:pt>
                <c:pt idx="1">
                  <c:v>Q3 2022</c:v>
                </c:pt>
                <c:pt idx="2">
                  <c:v>Q4 2022</c:v>
                </c:pt>
                <c:pt idx="3">
                  <c:v>Q1 2023</c:v>
                </c:pt>
                <c:pt idx="4">
                  <c:v>Q2 2023</c:v>
                </c:pt>
                <c:pt idx="5">
                  <c:v>Q3 2023</c:v>
                </c:pt>
                <c:pt idx="6">
                  <c:v>Q4 2023</c:v>
                </c:pt>
                <c:pt idx="7">
                  <c:v>Q1 2024</c:v>
                </c:pt>
                <c:pt idx="8">
                  <c:v>Q2 2024</c:v>
                </c:pt>
                <c:pt idx="9">
                  <c:v> Q3 2024 </c:v>
                </c:pt>
              </c:strCache>
            </c:strRef>
          </c:cat>
          <c:val>
            <c:numRef>
              <c:f>Sheet1!$B$2:$B$11</c:f>
              <c:numCache>
                <c:formatCode>0.00</c:formatCode>
                <c:ptCount val="10"/>
                <c:pt idx="0">
                  <c:v>7.86</c:v>
                </c:pt>
                <c:pt idx="1">
                  <c:v>7.88</c:v>
                </c:pt>
                <c:pt idx="2">
                  <c:v>7.7</c:v>
                </c:pt>
                <c:pt idx="3">
                  <c:v>7.76</c:v>
                </c:pt>
                <c:pt idx="4">
                  <c:v>7.81</c:v>
                </c:pt>
                <c:pt idx="5">
                  <c:v>7.95</c:v>
                </c:pt>
                <c:pt idx="6">
                  <c:v>7.93</c:v>
                </c:pt>
                <c:pt idx="7">
                  <c:v>8.17</c:v>
                </c:pt>
                <c:pt idx="8">
                  <c:v>8.02</c:v>
                </c:pt>
                <c:pt idx="9">
                  <c:v>8.07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181-4BE2-BF61-F06253182E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583744"/>
        <c:axId val="211585280"/>
        <c:extLst/>
      </c:lineChart>
      <c:catAx>
        <c:axId val="2115837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1585280"/>
        <c:crosses val="autoZero"/>
        <c:auto val="1"/>
        <c:lblAlgn val="ctr"/>
        <c:lblOffset val="100"/>
        <c:noMultiLvlLbl val="0"/>
      </c:catAx>
      <c:valAx>
        <c:axId val="211585280"/>
        <c:scaling>
          <c:orientation val="minMax"/>
          <c:max val="10"/>
          <c:min val="5"/>
        </c:scaling>
        <c:delete val="1"/>
        <c:axPos val="l"/>
        <c:numFmt formatCode="0.00" sourceLinked="1"/>
        <c:majorTickMark val="out"/>
        <c:minorTickMark val="none"/>
        <c:tickLblPos val="nextTo"/>
        <c:crossAx val="211583744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 sz="1200"/>
      </a:pPr>
      <a:endParaRPr lang="en-VN"/>
    </a:p>
  </c:txPr>
  <c:externalData r:id="rId2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LIFEBUOY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invertIfNegative val="0"/>
          <c:dLbls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682-4A67-B103-BC556CDBF1AA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682-4A67-B103-BC556CDBF1AA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682-4A67-B103-BC556CDBF1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Sheet1!$A$2:$A$29</c:f>
              <c:strCache>
                <c:ptCount val="28"/>
                <c:pt idx="0">
                  <c:v>Jun</c:v>
                </c:pt>
                <c:pt idx="1">
                  <c:v>Jul</c:v>
                </c:pt>
                <c:pt idx="2">
                  <c:v>Aug</c:v>
                </c:pt>
                <c:pt idx="3">
                  <c:v>Sep</c:v>
                </c:pt>
                <c:pt idx="4">
                  <c:v>Oct</c:v>
                </c:pt>
                <c:pt idx="5">
                  <c:v>Nov</c:v>
                </c:pt>
                <c:pt idx="6">
                  <c:v>Dec</c:v>
                </c:pt>
                <c:pt idx="7">
                  <c:v>Jan</c:v>
                </c:pt>
                <c:pt idx="8">
                  <c:v>Feb</c:v>
                </c:pt>
                <c:pt idx="9">
                  <c:v>Mar</c:v>
                </c:pt>
                <c:pt idx="10">
                  <c:v>Apr</c:v>
                </c:pt>
                <c:pt idx="11">
                  <c:v>May</c:v>
                </c:pt>
                <c:pt idx="12">
                  <c:v>Jun</c:v>
                </c:pt>
                <c:pt idx="13">
                  <c:v>Jul</c:v>
                </c:pt>
                <c:pt idx="14">
                  <c:v>Aug</c:v>
                </c:pt>
                <c:pt idx="15">
                  <c:v>Sep</c:v>
                </c:pt>
                <c:pt idx="16">
                  <c:v>Oct</c:v>
                </c:pt>
                <c:pt idx="17">
                  <c:v>Nov</c:v>
                </c:pt>
                <c:pt idx="18">
                  <c:v>Dec</c:v>
                </c:pt>
                <c:pt idx="19">
                  <c:v>Jan</c:v>
                </c:pt>
                <c:pt idx="20">
                  <c:v>Feb</c:v>
                </c:pt>
                <c:pt idx="21">
                  <c:v>Mar</c:v>
                </c:pt>
                <c:pt idx="22">
                  <c:v>Apr</c:v>
                </c:pt>
                <c:pt idx="23">
                  <c:v>May </c:v>
                </c:pt>
                <c:pt idx="24">
                  <c:v>Jun</c:v>
                </c:pt>
                <c:pt idx="25">
                  <c:v>July</c:v>
                </c:pt>
                <c:pt idx="26">
                  <c:v>Aug</c:v>
                </c:pt>
                <c:pt idx="27">
                  <c:v>September</c:v>
                </c:pt>
              </c:strCache>
            </c:strRef>
          </c:cat>
          <c:val>
            <c:numRef>
              <c:f>Sheet1!$B$2:$B$29</c:f>
              <c:numCache>
                <c:formatCode>0%</c:formatCode>
                <c:ptCount val="28"/>
                <c:pt idx="0">
                  <c:v>0.98447424135497519</c:v>
                </c:pt>
                <c:pt idx="1">
                  <c:v>0.95197843929927717</c:v>
                </c:pt>
                <c:pt idx="2">
                  <c:v>0.9714772727272728</c:v>
                </c:pt>
                <c:pt idx="3">
                  <c:v>1</c:v>
                </c:pt>
                <c:pt idx="4">
                  <c:v>1</c:v>
                </c:pt>
                <c:pt idx="5">
                  <c:v>0.99944217181108208</c:v>
                </c:pt>
                <c:pt idx="6">
                  <c:v>0.99847741498900355</c:v>
                </c:pt>
                <c:pt idx="7">
                  <c:v>1</c:v>
                </c:pt>
                <c:pt idx="8">
                  <c:v>0.90061438380917969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20">
                  <c:v>0.95826010544815465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AB-482D-A328-E1ACCF471AF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11583744"/>
        <c:axId val="211585280"/>
      </c:barChart>
      <c:catAx>
        <c:axId val="2115837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1585280"/>
        <c:crosses val="autoZero"/>
        <c:auto val="1"/>
        <c:lblAlgn val="ctr"/>
        <c:lblOffset val="100"/>
        <c:noMultiLvlLbl val="0"/>
      </c:catAx>
      <c:valAx>
        <c:axId val="211585280"/>
        <c:scaling>
          <c:orientation val="minMax"/>
          <c:max val="1.5"/>
          <c:min val="0.5"/>
        </c:scaling>
        <c:delete val="1"/>
        <c:axPos val="l"/>
        <c:numFmt formatCode="0%" sourceLinked="1"/>
        <c:majorTickMark val="out"/>
        <c:minorTickMark val="none"/>
        <c:tickLblPos val="nextTo"/>
        <c:crossAx val="21158374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zero"/>
    <c:showDLblsOverMax val="0"/>
  </c:chart>
  <c:txPr>
    <a:bodyPr/>
    <a:lstStyle/>
    <a:p>
      <a:pPr>
        <a:defRPr sz="1200"/>
      </a:pPr>
      <a:endParaRPr lang="en-VN"/>
    </a:p>
  </c:txPr>
  <c:externalData r:id="rId2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LIFEBUOY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</c:spPr>
          <c:invertIfNegative val="0"/>
          <c:dLbls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85D-41E4-8A88-7A33DA1EEC60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5D-41E4-8A88-7A33DA1EEC60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85D-41E4-8A88-7A33DA1EEC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Sheet1!$A$2:$A$29</c:f>
              <c:strCache>
                <c:ptCount val="28"/>
                <c:pt idx="0">
                  <c:v>Jun</c:v>
                </c:pt>
                <c:pt idx="1">
                  <c:v>Jul</c:v>
                </c:pt>
                <c:pt idx="2">
                  <c:v>Aug</c:v>
                </c:pt>
                <c:pt idx="3">
                  <c:v>Sep</c:v>
                </c:pt>
                <c:pt idx="4">
                  <c:v>Oct</c:v>
                </c:pt>
                <c:pt idx="5">
                  <c:v>Nov</c:v>
                </c:pt>
                <c:pt idx="6">
                  <c:v>Dec</c:v>
                </c:pt>
                <c:pt idx="7">
                  <c:v>Jan</c:v>
                </c:pt>
                <c:pt idx="8">
                  <c:v>Feb</c:v>
                </c:pt>
                <c:pt idx="9">
                  <c:v>Mar</c:v>
                </c:pt>
                <c:pt idx="10">
                  <c:v>Apr</c:v>
                </c:pt>
                <c:pt idx="11">
                  <c:v>May</c:v>
                </c:pt>
                <c:pt idx="12">
                  <c:v>Jun</c:v>
                </c:pt>
                <c:pt idx="13">
                  <c:v>Jul</c:v>
                </c:pt>
                <c:pt idx="14">
                  <c:v>Aug</c:v>
                </c:pt>
                <c:pt idx="15">
                  <c:v>Sep</c:v>
                </c:pt>
                <c:pt idx="16">
                  <c:v>Oct</c:v>
                </c:pt>
                <c:pt idx="17">
                  <c:v>Nov</c:v>
                </c:pt>
                <c:pt idx="18">
                  <c:v>Dec</c:v>
                </c:pt>
                <c:pt idx="19">
                  <c:v>Jan</c:v>
                </c:pt>
                <c:pt idx="20">
                  <c:v>Feb</c:v>
                </c:pt>
                <c:pt idx="21">
                  <c:v>Mar</c:v>
                </c:pt>
                <c:pt idx="22">
                  <c:v>Apr</c:v>
                </c:pt>
                <c:pt idx="23">
                  <c:v>May</c:v>
                </c:pt>
                <c:pt idx="24">
                  <c:v>Jun</c:v>
                </c:pt>
                <c:pt idx="25">
                  <c:v>Jul</c:v>
                </c:pt>
                <c:pt idx="26">
                  <c:v>Aug</c:v>
                </c:pt>
                <c:pt idx="27">
                  <c:v>Sep</c:v>
                </c:pt>
              </c:strCache>
            </c:strRef>
          </c:cat>
          <c:val>
            <c:numRef>
              <c:f>Sheet1!$B$2:$B$29</c:f>
              <c:numCache>
                <c:formatCode>0%</c:formatCode>
                <c:ptCount val="28"/>
                <c:pt idx="0">
                  <c:v>0.98447424135497519</c:v>
                </c:pt>
                <c:pt idx="1">
                  <c:v>0.95197843929927717</c:v>
                </c:pt>
                <c:pt idx="2">
                  <c:v>0.9714772727272728</c:v>
                </c:pt>
                <c:pt idx="3">
                  <c:v>1</c:v>
                </c:pt>
                <c:pt idx="4">
                  <c:v>1</c:v>
                </c:pt>
                <c:pt idx="5">
                  <c:v>0.99944217181108208</c:v>
                </c:pt>
                <c:pt idx="6">
                  <c:v>0.99847741498900355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3">
                  <c:v>1</c:v>
                </c:pt>
                <c:pt idx="14">
                  <c:v>0.89170566822672914</c:v>
                </c:pt>
                <c:pt idx="15">
                  <c:v>0.77813765182186234</c:v>
                </c:pt>
                <c:pt idx="16">
                  <c:v>1</c:v>
                </c:pt>
                <c:pt idx="17">
                  <c:v>1</c:v>
                </c:pt>
                <c:pt idx="20">
                  <c:v>0.95826010544815465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85D-41E4-8A88-7A33DA1EEC6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11583744"/>
        <c:axId val="211585280"/>
      </c:barChart>
      <c:catAx>
        <c:axId val="2115837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1585280"/>
        <c:crosses val="autoZero"/>
        <c:auto val="1"/>
        <c:lblAlgn val="ctr"/>
        <c:lblOffset val="100"/>
        <c:noMultiLvlLbl val="0"/>
      </c:catAx>
      <c:valAx>
        <c:axId val="211585280"/>
        <c:scaling>
          <c:orientation val="minMax"/>
          <c:max val="1.5"/>
          <c:min val="0.5"/>
        </c:scaling>
        <c:delete val="1"/>
        <c:axPos val="l"/>
        <c:numFmt formatCode="0%" sourceLinked="1"/>
        <c:majorTickMark val="out"/>
        <c:minorTickMark val="none"/>
        <c:tickLblPos val="nextTo"/>
        <c:crossAx val="21158374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zero"/>
    <c:showDLblsOverMax val="0"/>
  </c:chart>
  <c:txPr>
    <a:bodyPr/>
    <a:lstStyle/>
    <a:p>
      <a:pPr>
        <a:defRPr sz="1200"/>
      </a:pPr>
      <a:endParaRPr lang="en-VN"/>
    </a:p>
  </c:txPr>
  <c:externalData r:id="rId2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3">
                <a:tint val="4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Sheet1!$B$2:$B$13</c:f>
              <c:numCache>
                <c:formatCode>0</c:formatCode>
                <c:ptCount val="6"/>
                <c:pt idx="0">
                  <c:v>74.962306887613707</c:v>
                </c:pt>
                <c:pt idx="1">
                  <c:v>66.838608737122627</c:v>
                </c:pt>
                <c:pt idx="2">
                  <c:v>72.267541763843383</c:v>
                </c:pt>
                <c:pt idx="3">
                  <c:v>79.11818996359942</c:v>
                </c:pt>
                <c:pt idx="4">
                  <c:v>82.322526482398828</c:v>
                </c:pt>
                <c:pt idx="5">
                  <c:v>67.561868932866915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D2-4D41-8600-F8392CF72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rgbClr val="B5DCB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Sheet1!$C$2:$C$13</c:f>
              <c:numCache>
                <c:formatCode>0</c:formatCode>
                <c:ptCount val="6"/>
                <c:pt idx="0">
                  <c:v>75.024003559863871</c:v>
                </c:pt>
                <c:pt idx="1">
                  <c:v>67.466700067237369</c:v>
                </c:pt>
                <c:pt idx="2">
                  <c:v>72.633229057141619</c:v>
                </c:pt>
                <c:pt idx="3">
                  <c:v>77.79494998244887</c:v>
                </c:pt>
                <c:pt idx="4">
                  <c:v>88.349664064603758</c:v>
                </c:pt>
                <c:pt idx="5">
                  <c:v>66.489019071003156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D2-4D41-8600-F8392CF72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rgbClr val="84CA8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Sheet1!$D$2:$D$13</c:f>
              <c:numCache>
                <c:formatCode>0</c:formatCode>
                <c:ptCount val="6"/>
                <c:pt idx="0">
                  <c:v>78.252340462657344</c:v>
                </c:pt>
                <c:pt idx="1">
                  <c:v>70.387880127404159</c:v>
                </c:pt>
                <c:pt idx="2">
                  <c:v>74.05094583125549</c:v>
                </c:pt>
                <c:pt idx="3">
                  <c:v>75.349249162287975</c:v>
                </c:pt>
                <c:pt idx="4">
                  <c:v>88.169898159055279</c:v>
                </c:pt>
                <c:pt idx="5">
                  <c:v>68.754093334602189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D2-4D41-8600-F8392CF72EF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rgbClr val="00B6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Sheet1!$E$2:$E$13</c:f>
              <c:numCache>
                <c:formatCode>0</c:formatCode>
                <c:ptCount val="6"/>
                <c:pt idx="0">
                  <c:v>80.063925754046906</c:v>
                </c:pt>
                <c:pt idx="1">
                  <c:v>71.19497050727098</c:v>
                </c:pt>
                <c:pt idx="2">
                  <c:v>74.455771338098117</c:v>
                </c:pt>
                <c:pt idx="3">
                  <c:v>77.618631461970168</c:v>
                </c:pt>
                <c:pt idx="4">
                  <c:v>83.297192347707224</c:v>
                </c:pt>
                <c:pt idx="5">
                  <c:v>70.749728008975552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8D2-4D41-8600-F8392CF72EF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rgbClr val="00A1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Sheet1!$F$2:$F$13</c:f>
              <c:numCache>
                <c:formatCode>0</c:formatCode>
                <c:ptCount val="6"/>
                <c:pt idx="0">
                  <c:v>82.508802962820923</c:v>
                </c:pt>
                <c:pt idx="1">
                  <c:v>73.109076199973671</c:v>
                </c:pt>
                <c:pt idx="2">
                  <c:v>76.357171872660558</c:v>
                </c:pt>
                <c:pt idx="3">
                  <c:v>78.111990387093115</c:v>
                </c:pt>
                <c:pt idx="4">
                  <c:v>82.727467351758492</c:v>
                </c:pt>
                <c:pt idx="5">
                  <c:v>73.060885963311463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8D2-4D41-8600-F8392CF72EF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rgbClr val="0088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Sheet1!$G$2:$G$13</c:f>
              <c:numCache>
                <c:formatCode>0</c:formatCode>
                <c:ptCount val="6"/>
                <c:pt idx="0">
                  <c:v>83.039588757345314</c:v>
                </c:pt>
                <c:pt idx="1">
                  <c:v>76.593591211794987</c:v>
                </c:pt>
                <c:pt idx="2">
                  <c:v>78.714724273161082</c:v>
                </c:pt>
                <c:pt idx="3">
                  <c:v>80.260207394406095</c:v>
                </c:pt>
                <c:pt idx="4">
                  <c:v>80.337037300915185</c:v>
                </c:pt>
                <c:pt idx="5">
                  <c:v>76.822140682466838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8D2-4D41-8600-F8392CF72EF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rgbClr val="006800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C8D2-4D41-8600-F8392CF72EF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8D2-4D41-8600-F8392CF72EF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C8D2-4D41-8600-F8392CF72EF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8D2-4D41-8600-F8392CF72EFD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FF000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C8D2-4D41-8600-F8392CF72EFD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C8D2-4D41-8600-F8392CF72E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Sheet1!$H$2:$H$13</c:f>
              <c:numCache>
                <c:formatCode>0</c:formatCode>
                <c:ptCount val="6"/>
                <c:pt idx="0">
                  <c:v>82</c:v>
                </c:pt>
                <c:pt idx="1">
                  <c:v>76</c:v>
                </c:pt>
                <c:pt idx="2">
                  <c:v>78</c:v>
                </c:pt>
                <c:pt idx="3">
                  <c:v>83</c:v>
                </c:pt>
                <c:pt idx="4">
                  <c:v>79</c:v>
                </c:pt>
                <c:pt idx="5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8D2-4D41-8600-F8392CF72E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200"/>
          <c:min val="30"/>
        </c:scaling>
        <c:delete val="1"/>
        <c:axPos val="l"/>
        <c:numFmt formatCode="0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3">
                <a:tint val="4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Sheet1!$B$2:$B$7</c:f>
              <c:numCache>
                <c:formatCode>0</c:formatCode>
                <c:ptCount val="6"/>
                <c:pt idx="0">
                  <c:v>147</c:v>
                </c:pt>
                <c:pt idx="1">
                  <c:v>132.08301352766529</c:v>
                </c:pt>
                <c:pt idx="2">
                  <c:v>110.1205805747491</c:v>
                </c:pt>
                <c:pt idx="3">
                  <c:v>102.55465031827384</c:v>
                </c:pt>
                <c:pt idx="4">
                  <c:v>108.92468448238532</c:v>
                </c:pt>
                <c:pt idx="5">
                  <c:v>78.953051431113622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FD-471E-A297-0C507BE87B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rgbClr val="B5DCB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Sheet1!$C$2:$C$7</c:f>
              <c:numCache>
                <c:formatCode>0</c:formatCode>
                <c:ptCount val="6"/>
                <c:pt idx="0">
                  <c:v>147</c:v>
                </c:pt>
                <c:pt idx="1">
                  <c:v>134.48089241777168</c:v>
                </c:pt>
                <c:pt idx="2">
                  <c:v>110.9878884167541</c:v>
                </c:pt>
                <c:pt idx="3">
                  <c:v>100.44849847150272</c:v>
                </c:pt>
                <c:pt idx="4">
                  <c:v>103.67693288787902</c:v>
                </c:pt>
                <c:pt idx="5">
                  <c:v>79.650582098560363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FD-471E-A297-0C507BE87B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rgbClr val="84CA8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Sheet1!$D$2:$D$7</c:f>
              <c:numCache>
                <c:formatCode>0</c:formatCode>
                <c:ptCount val="6"/>
                <c:pt idx="0">
                  <c:v>151</c:v>
                </c:pt>
                <c:pt idx="1">
                  <c:v>130.86241062420393</c:v>
                </c:pt>
                <c:pt idx="2">
                  <c:v>111.04451573936372</c:v>
                </c:pt>
                <c:pt idx="3">
                  <c:v>95.053047897612274</c:v>
                </c:pt>
                <c:pt idx="4">
                  <c:v>101.91683127971082</c:v>
                </c:pt>
                <c:pt idx="5">
                  <c:v>83.053270146950254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FD-471E-A297-0C507BE87BB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rgbClr val="00B6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Sheet1!$E$2:$E$7</c:f>
              <c:numCache>
                <c:formatCode>0</c:formatCode>
                <c:ptCount val="6"/>
                <c:pt idx="0">
                  <c:v>155</c:v>
                </c:pt>
                <c:pt idx="1">
                  <c:v>127.13300833183973</c:v>
                </c:pt>
                <c:pt idx="2">
                  <c:v>111.32459171557568</c:v>
                </c:pt>
                <c:pt idx="3">
                  <c:v>92.885527117959711</c:v>
                </c:pt>
                <c:pt idx="4">
                  <c:v>100.62996249055003</c:v>
                </c:pt>
                <c:pt idx="5">
                  <c:v>83.953397323397652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AFD-471E-A297-0C507BE87BB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rgbClr val="00A1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Sheet1!$F$2:$F$7</c:f>
              <c:numCache>
                <c:formatCode>0</c:formatCode>
                <c:ptCount val="6"/>
                <c:pt idx="0">
                  <c:v>150</c:v>
                </c:pt>
                <c:pt idx="1">
                  <c:v>129.57047271335722</c:v>
                </c:pt>
                <c:pt idx="2">
                  <c:v>109.50275305336672</c:v>
                </c:pt>
                <c:pt idx="3">
                  <c:v>95.007703593547987</c:v>
                </c:pt>
                <c:pt idx="4">
                  <c:v>97.222879366856404</c:v>
                </c:pt>
                <c:pt idx="5">
                  <c:v>86.096194970855052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FD-471E-A297-0C507BE87BB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rgbClr val="0088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Sheet1!$G$2:$G$7</c:f>
              <c:numCache>
                <c:formatCode>0</c:formatCode>
                <c:ptCount val="6"/>
                <c:pt idx="0">
                  <c:v>146</c:v>
                </c:pt>
                <c:pt idx="1">
                  <c:v>123.4018517037219</c:v>
                </c:pt>
                <c:pt idx="2">
                  <c:v>106.05693252820396</c:v>
                </c:pt>
                <c:pt idx="3">
                  <c:v>97.32070285094926</c:v>
                </c:pt>
                <c:pt idx="4">
                  <c:v>101.97369821075854</c:v>
                </c:pt>
                <c:pt idx="5">
                  <c:v>89.453904323765627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AFD-471E-A297-0C507BE87BB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Q2 (MAT)2</c:v>
                </c:pt>
              </c:strCache>
            </c:strRef>
          </c:tx>
          <c:spPr>
            <a:solidFill>
              <a:srgbClr val="006800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800" b="1" i="0" u="none" strike="noStrike" kern="1200" baseline="0">
                      <a:solidFill>
                        <a:srgbClr val="C0000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FAFD-471E-A297-0C507BE87BB1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800" b="1" i="0" u="none" strike="noStrike" kern="1200" baseline="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AFD-471E-A297-0C507BE87BB1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800" b="1" i="0" u="none" strike="noStrike" kern="1200" baseline="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FAFD-471E-A297-0C507BE87B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Sheet1!$H$2:$H$7</c:f>
              <c:numCache>
                <c:formatCode>0</c:formatCode>
                <c:ptCount val="6"/>
                <c:pt idx="0">
                  <c:v>143</c:v>
                </c:pt>
                <c:pt idx="1">
                  <c:v>128</c:v>
                </c:pt>
                <c:pt idx="2">
                  <c:v>109</c:v>
                </c:pt>
                <c:pt idx="3">
                  <c:v>106</c:v>
                </c:pt>
                <c:pt idx="4">
                  <c:v>102</c:v>
                </c:pt>
                <c:pt idx="5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AFD-471E-A297-0C507BE87BB1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</c:strCache>
            </c:strRef>
          </c:tx>
          <c:spPr>
            <a:solidFill>
              <a:schemeClr val="accent3">
                <a:shade val="4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Sheet1!$I$2:$I$7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A-FAFD-471E-A297-0C507BE87B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200"/>
          <c:min val="30"/>
        </c:scaling>
        <c:delete val="1"/>
        <c:axPos val="l"/>
        <c:numFmt formatCode="0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3">
                <a:tint val="4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Sheet1!$B$2:$B$7</c:f>
              <c:numCache>
                <c:formatCode>0</c:formatCode>
                <c:ptCount val="6"/>
                <c:pt idx="0">
                  <c:v>147</c:v>
                </c:pt>
                <c:pt idx="1">
                  <c:v>132.08301352766529</c:v>
                </c:pt>
                <c:pt idx="2">
                  <c:v>110.1205805747491</c:v>
                </c:pt>
                <c:pt idx="3">
                  <c:v>102.55465031827384</c:v>
                </c:pt>
                <c:pt idx="4">
                  <c:v>108.92468448238532</c:v>
                </c:pt>
                <c:pt idx="5">
                  <c:v>78.953051431113622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D9-4C19-82C8-952194BD6A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rgbClr val="B5DCB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Sheet1!$C$2:$C$7</c:f>
              <c:numCache>
                <c:formatCode>0</c:formatCode>
                <c:ptCount val="6"/>
                <c:pt idx="0">
                  <c:v>147</c:v>
                </c:pt>
                <c:pt idx="1">
                  <c:v>134.48089241777168</c:v>
                </c:pt>
                <c:pt idx="2">
                  <c:v>110.9878884167541</c:v>
                </c:pt>
                <c:pt idx="3">
                  <c:v>100.44849847150272</c:v>
                </c:pt>
                <c:pt idx="4">
                  <c:v>103.67693288787902</c:v>
                </c:pt>
                <c:pt idx="5">
                  <c:v>79.650582098560363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D9-4C19-82C8-952194BD6A2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rgbClr val="84CA8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Sheet1!$D$2:$D$7</c:f>
              <c:numCache>
                <c:formatCode>0</c:formatCode>
                <c:ptCount val="6"/>
                <c:pt idx="0">
                  <c:v>151</c:v>
                </c:pt>
                <c:pt idx="1">
                  <c:v>130.86241062420393</c:v>
                </c:pt>
                <c:pt idx="2">
                  <c:v>111.04451573936372</c:v>
                </c:pt>
                <c:pt idx="3">
                  <c:v>95.053047897612274</c:v>
                </c:pt>
                <c:pt idx="4">
                  <c:v>101.91683127971082</c:v>
                </c:pt>
                <c:pt idx="5">
                  <c:v>83.053270146950254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D9-4C19-82C8-952194BD6A2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rgbClr val="00B6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Sheet1!$E$2:$E$7</c:f>
              <c:numCache>
                <c:formatCode>0</c:formatCode>
                <c:ptCount val="6"/>
                <c:pt idx="0">
                  <c:v>155</c:v>
                </c:pt>
                <c:pt idx="1">
                  <c:v>127.13300833183973</c:v>
                </c:pt>
                <c:pt idx="2">
                  <c:v>111.32459171557568</c:v>
                </c:pt>
                <c:pt idx="3">
                  <c:v>92.885527117959711</c:v>
                </c:pt>
                <c:pt idx="4">
                  <c:v>100.62996249055003</c:v>
                </c:pt>
                <c:pt idx="5">
                  <c:v>83.953397323397652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D9-4C19-82C8-952194BD6A2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rgbClr val="00A1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Sheet1!$F$2:$F$7</c:f>
              <c:numCache>
                <c:formatCode>0</c:formatCode>
                <c:ptCount val="6"/>
                <c:pt idx="0">
                  <c:v>150</c:v>
                </c:pt>
                <c:pt idx="1">
                  <c:v>129.57047271335722</c:v>
                </c:pt>
                <c:pt idx="2">
                  <c:v>109.50275305336672</c:v>
                </c:pt>
                <c:pt idx="3">
                  <c:v>95.007703593547987</c:v>
                </c:pt>
                <c:pt idx="4">
                  <c:v>97.222879366856404</c:v>
                </c:pt>
                <c:pt idx="5">
                  <c:v>86.096194970855052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D9-4C19-82C8-952194BD6A2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rgbClr val="0088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Sheet1!$G$2:$G$7</c:f>
              <c:numCache>
                <c:formatCode>0</c:formatCode>
                <c:ptCount val="6"/>
                <c:pt idx="0">
                  <c:v>146</c:v>
                </c:pt>
                <c:pt idx="1">
                  <c:v>123.4018517037219</c:v>
                </c:pt>
                <c:pt idx="2">
                  <c:v>106.05693252820396</c:v>
                </c:pt>
                <c:pt idx="3">
                  <c:v>97.32070285094926</c:v>
                </c:pt>
                <c:pt idx="4">
                  <c:v>101.97369821075854</c:v>
                </c:pt>
                <c:pt idx="5">
                  <c:v>89.453904323765627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CD9-4C19-82C8-952194BD6A2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Q2 (MAT)2</c:v>
                </c:pt>
              </c:strCache>
            </c:strRef>
          </c:tx>
          <c:spPr>
            <a:solidFill>
              <a:srgbClr val="006800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800" b="1" i="0" u="none" strike="noStrike" kern="1200" baseline="0">
                      <a:solidFill>
                        <a:srgbClr val="C0000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4ACA-4C3E-94D4-521E66DAD6E1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800" b="1" i="0" u="none" strike="noStrike" kern="1200" baseline="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4ACA-4C3E-94D4-521E66DAD6E1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800" b="1" i="0" u="none" strike="noStrike" kern="1200" baseline="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4ACA-4C3E-94D4-521E66DAD6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Sheet1!$H$2:$H$7</c:f>
              <c:numCache>
                <c:formatCode>0</c:formatCode>
                <c:ptCount val="6"/>
                <c:pt idx="0">
                  <c:v>143</c:v>
                </c:pt>
                <c:pt idx="1">
                  <c:v>128</c:v>
                </c:pt>
                <c:pt idx="2">
                  <c:v>109</c:v>
                </c:pt>
                <c:pt idx="3">
                  <c:v>106</c:v>
                </c:pt>
                <c:pt idx="4">
                  <c:v>102</c:v>
                </c:pt>
                <c:pt idx="5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CA-4C3E-94D4-521E66DAD6E1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</c:strCache>
            </c:strRef>
          </c:tx>
          <c:spPr>
            <a:solidFill>
              <a:schemeClr val="accent3">
                <a:shade val="4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Sheet1!$I$2:$I$7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1-4ACA-4C3E-94D4-521E66DAD6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200"/>
          <c:min val="30"/>
        </c:scaling>
        <c:delete val="1"/>
        <c:axPos val="l"/>
        <c:numFmt formatCode="0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3">
                <a:tint val="4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Sheet1!$B$2:$B$13</c:f>
              <c:numCache>
                <c:formatCode>0</c:formatCode>
                <c:ptCount val="6"/>
                <c:pt idx="0">
                  <c:v>74.962306887613707</c:v>
                </c:pt>
                <c:pt idx="1">
                  <c:v>66.838608737122627</c:v>
                </c:pt>
                <c:pt idx="2">
                  <c:v>72.267541763843383</c:v>
                </c:pt>
                <c:pt idx="3">
                  <c:v>79.11818996359942</c:v>
                </c:pt>
                <c:pt idx="4">
                  <c:v>82.322526482398828</c:v>
                </c:pt>
                <c:pt idx="5">
                  <c:v>67.561868932866915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16-4AA8-9A4B-1CDA25AECC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rgbClr val="B5DCB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Sheet1!$C$2:$C$13</c:f>
              <c:numCache>
                <c:formatCode>0</c:formatCode>
                <c:ptCount val="6"/>
                <c:pt idx="0">
                  <c:v>75.024003559863871</c:v>
                </c:pt>
                <c:pt idx="1">
                  <c:v>67.466700067237369</c:v>
                </c:pt>
                <c:pt idx="2">
                  <c:v>72.633229057141619</c:v>
                </c:pt>
                <c:pt idx="3">
                  <c:v>77.79494998244887</c:v>
                </c:pt>
                <c:pt idx="4">
                  <c:v>88.349664064603758</c:v>
                </c:pt>
                <c:pt idx="5">
                  <c:v>66.489019071003156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16-4AA8-9A4B-1CDA25AECC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rgbClr val="84CA8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Sheet1!$D$2:$D$13</c:f>
              <c:numCache>
                <c:formatCode>0</c:formatCode>
                <c:ptCount val="6"/>
                <c:pt idx="0">
                  <c:v>78.252340462657344</c:v>
                </c:pt>
                <c:pt idx="1">
                  <c:v>70.387880127404159</c:v>
                </c:pt>
                <c:pt idx="2">
                  <c:v>74.05094583125549</c:v>
                </c:pt>
                <c:pt idx="3">
                  <c:v>75.349249162287975</c:v>
                </c:pt>
                <c:pt idx="4">
                  <c:v>88.169898159055279</c:v>
                </c:pt>
                <c:pt idx="5">
                  <c:v>68.754093334602189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16-4AA8-9A4B-1CDA25AECCD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rgbClr val="00B6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Sheet1!$E$2:$E$13</c:f>
              <c:numCache>
                <c:formatCode>0</c:formatCode>
                <c:ptCount val="6"/>
                <c:pt idx="0">
                  <c:v>80.063925754046906</c:v>
                </c:pt>
                <c:pt idx="1">
                  <c:v>71.19497050727098</c:v>
                </c:pt>
                <c:pt idx="2">
                  <c:v>74.455771338098117</c:v>
                </c:pt>
                <c:pt idx="3">
                  <c:v>77.618631461970168</c:v>
                </c:pt>
                <c:pt idx="4">
                  <c:v>83.297192347707224</c:v>
                </c:pt>
                <c:pt idx="5">
                  <c:v>70.749728008975552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616-4AA8-9A4B-1CDA25AECCD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rgbClr val="00A1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Sheet1!$F$2:$F$13</c:f>
              <c:numCache>
                <c:formatCode>0</c:formatCode>
                <c:ptCount val="6"/>
                <c:pt idx="0">
                  <c:v>82.508802962820923</c:v>
                </c:pt>
                <c:pt idx="1">
                  <c:v>73.109076199973671</c:v>
                </c:pt>
                <c:pt idx="2">
                  <c:v>76.357171872660558</c:v>
                </c:pt>
                <c:pt idx="3">
                  <c:v>78.111990387093115</c:v>
                </c:pt>
                <c:pt idx="4">
                  <c:v>82.727467351758492</c:v>
                </c:pt>
                <c:pt idx="5">
                  <c:v>73.060885963311463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616-4AA8-9A4B-1CDA25AECCD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rgbClr val="0088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Sheet1!$G$2:$G$13</c:f>
              <c:numCache>
                <c:formatCode>0</c:formatCode>
                <c:ptCount val="6"/>
                <c:pt idx="0">
                  <c:v>83.039588757345314</c:v>
                </c:pt>
                <c:pt idx="1">
                  <c:v>76.593591211794987</c:v>
                </c:pt>
                <c:pt idx="2">
                  <c:v>78.714724273161082</c:v>
                </c:pt>
                <c:pt idx="3">
                  <c:v>80.260207394406095</c:v>
                </c:pt>
                <c:pt idx="4">
                  <c:v>80.337037300915185</c:v>
                </c:pt>
                <c:pt idx="5">
                  <c:v>76.822140682466838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616-4AA8-9A4B-1CDA25AECCD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rgbClr val="006800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A41-41F2-B696-D935EA70A5B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A41-41F2-B696-D935EA70A5B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FA41-41F2-B696-D935EA70A5BC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67D-4CB2-96E7-29F3E8744C5A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FF000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A41-41F2-B696-D935EA70A5BC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FA41-41F2-B696-D935EA70A5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Sheet1!$H$2:$H$13</c:f>
              <c:numCache>
                <c:formatCode>0</c:formatCode>
                <c:ptCount val="6"/>
                <c:pt idx="0">
                  <c:v>82</c:v>
                </c:pt>
                <c:pt idx="1">
                  <c:v>76</c:v>
                </c:pt>
                <c:pt idx="2">
                  <c:v>78</c:v>
                </c:pt>
                <c:pt idx="3">
                  <c:v>83</c:v>
                </c:pt>
                <c:pt idx="4">
                  <c:v>79</c:v>
                </c:pt>
                <c:pt idx="5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7D-4CB2-96E7-29F3E8744C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200"/>
          <c:min val="30"/>
        </c:scaling>
        <c:delete val="1"/>
        <c:axPos val="l"/>
        <c:numFmt formatCode="0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1">
                <a:shade val="4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9E-47B4-B37A-35A334C265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rgbClr val="B5DCB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9E-47B4-B37A-35A334C2656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rgbClr val="84CA8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Sheet1!$D$2</c:f>
              <c:numCache>
                <c:formatCode>0.0%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9E-47B4-B37A-35A334C2656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rgbClr val="00B6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Sheet1!$E$2</c:f>
              <c:numCache>
                <c:formatCode>0.0%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3-209E-47B4-B37A-35A334C2656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rgbClr val="00A1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4-209E-47B4-B37A-35A334C2656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rgbClr val="0088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5-209E-47B4-B37A-35A334C2656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rgbClr val="0068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6C0F-480F-B09D-DA17577C5A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axId val="130848256"/>
        <c:axId val="130849792"/>
      </c:barChart>
      <c:catAx>
        <c:axId val="1308482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0.5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8295186831543532E-2"/>
          <c:y val="0.24461635891768388"/>
          <c:w val="0.89999992979406496"/>
          <c:h val="0.503058449541170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VN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3">
                <a:shade val="4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Sheet1!$B$3:$B$5</c:f>
              <c:numCache>
                <c:formatCode>0</c:formatCode>
                <c:ptCount val="3"/>
                <c:pt idx="0">
                  <c:v>146.64429773614725</c:v>
                </c:pt>
                <c:pt idx="1">
                  <c:v>142.27225996424301</c:v>
                </c:pt>
                <c:pt idx="2">
                  <c:v>146.53050638935747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27-4E6F-B69F-114F2623E7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Sheet1!$C$3:$C$5</c:f>
              <c:numCache>
                <c:formatCode>0</c:formatCode>
                <c:ptCount val="3"/>
                <c:pt idx="0">
                  <c:v>146.92679938050873</c:v>
                </c:pt>
                <c:pt idx="1">
                  <c:v>143.25120199872893</c:v>
                </c:pt>
                <c:pt idx="2">
                  <c:v>145.48793201573494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27-4E6F-B69F-114F2623E7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chemeClr val="accent3">
                <a:shade val="82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Sheet1!$D$3:$D$5</c:f>
              <c:numCache>
                <c:formatCode>0</c:formatCode>
                <c:ptCount val="3"/>
                <c:pt idx="0">
                  <c:v>150.7979631609704</c:v>
                </c:pt>
                <c:pt idx="1">
                  <c:v>147.0296665286906</c:v>
                </c:pt>
                <c:pt idx="2">
                  <c:v>141.88483231804565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27-4E6F-B69F-114F2623E7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Sheet1!$E$3:$E$5</c:f>
              <c:numCache>
                <c:formatCode>0</c:formatCode>
                <c:ptCount val="3"/>
                <c:pt idx="0">
                  <c:v>155.41645701134701</c:v>
                </c:pt>
                <c:pt idx="1">
                  <c:v>147.91022392894422</c:v>
                </c:pt>
                <c:pt idx="2">
                  <c:v>139.96520819676195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C27-4E6F-B69F-114F2623E70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chemeClr val="accent3">
                <a:tint val="8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Sheet1!$F$3:$F$5</c:f>
              <c:numCache>
                <c:formatCode>0</c:formatCode>
                <c:ptCount val="3"/>
                <c:pt idx="0">
                  <c:v>149.9788402074648</c:v>
                </c:pt>
                <c:pt idx="1">
                  <c:v>147.4880803231114</c:v>
                </c:pt>
                <c:pt idx="2">
                  <c:v>137.44312784712292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27-4E6F-B69F-114F2623E70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Sheet1!$G$3:$G$5</c:f>
              <c:numCache>
                <c:formatCode>0</c:formatCode>
                <c:ptCount val="3"/>
                <c:pt idx="0">
                  <c:v>145.99223582590199</c:v>
                </c:pt>
                <c:pt idx="1">
                  <c:v>148.59533008190425</c:v>
                </c:pt>
                <c:pt idx="2">
                  <c:v>137.68099067543235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C27-4E6F-B69F-114F2623E704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chemeClr val="accent3">
                <a:tint val="4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Sheet1!$H$3:$H$5</c:f>
              <c:numCache>
                <c:formatCode>0</c:formatCode>
                <c:ptCount val="3"/>
                <c:pt idx="0">
                  <c:v>142.56862318139798</c:v>
                </c:pt>
                <c:pt idx="1">
                  <c:v>151.07358435283578</c:v>
                </c:pt>
                <c:pt idx="2">
                  <c:v>134.10288897940384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C27-4E6F-B69F-114F2623E7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200"/>
          <c:min val="30"/>
        </c:scaling>
        <c:delete val="1"/>
        <c:axPos val="l"/>
        <c:numFmt formatCode="0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4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3">
                <a:tint val="4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Sheet1!$B$2:$B$13</c:f>
              <c:numCache>
                <c:formatCode>0</c:formatCode>
                <c:ptCount val="6"/>
                <c:pt idx="0">
                  <c:v>70.333064998612585</c:v>
                </c:pt>
                <c:pt idx="1">
                  <c:v>57.393807371701172</c:v>
                </c:pt>
                <c:pt idx="2">
                  <c:v>70.903814958626256</c:v>
                </c:pt>
                <c:pt idx="3">
                  <c:v>80.795883372166756</c:v>
                </c:pt>
                <c:pt idx="4">
                  <c:v>90.441170172306499</c:v>
                </c:pt>
                <c:pt idx="5">
                  <c:v>63.685405650851742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3D-4D5C-8843-7782925413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rgbClr val="B5DCB5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Sheet1!$C$2:$C$13</c:f>
              <c:numCache>
                <c:formatCode>0</c:formatCode>
                <c:ptCount val="6"/>
                <c:pt idx="0">
                  <c:v>69.247263442592228</c:v>
                </c:pt>
                <c:pt idx="1">
                  <c:v>59.086492973947493</c:v>
                </c:pt>
                <c:pt idx="2">
                  <c:v>72.053708568118324</c:v>
                </c:pt>
                <c:pt idx="3">
                  <c:v>80.699745627466612</c:v>
                </c:pt>
                <c:pt idx="4">
                  <c:v>99.050982286719105</c:v>
                </c:pt>
                <c:pt idx="5">
                  <c:v>62.119328090768541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3D-4D5C-8843-7782925413B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rgbClr val="84CA8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Sheet1!$D$2:$D$13</c:f>
              <c:numCache>
                <c:formatCode>0</c:formatCode>
                <c:ptCount val="6"/>
                <c:pt idx="0">
                  <c:v>76.648546396556526</c:v>
                </c:pt>
                <c:pt idx="1">
                  <c:v>65.041852145163602</c:v>
                </c:pt>
                <c:pt idx="2">
                  <c:v>73.123827536938137</c:v>
                </c:pt>
                <c:pt idx="3">
                  <c:v>78.182546673833912</c:v>
                </c:pt>
                <c:pt idx="4">
                  <c:v>96.922465332912665</c:v>
                </c:pt>
                <c:pt idx="5">
                  <c:v>66.449487277223767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3D-4D5C-8843-7782925413B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rgbClr val="00B600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Sheet1!$E$2:$E$13</c:f>
              <c:numCache>
                <c:formatCode>0</c:formatCode>
                <c:ptCount val="6"/>
                <c:pt idx="0">
                  <c:v>79.314283328861336</c:v>
                </c:pt>
                <c:pt idx="1">
                  <c:v>68.180666198157354</c:v>
                </c:pt>
                <c:pt idx="2">
                  <c:v>74.572808183132253</c:v>
                </c:pt>
                <c:pt idx="3">
                  <c:v>82.553659511703245</c:v>
                </c:pt>
                <c:pt idx="4">
                  <c:v>88.376401392114232</c:v>
                </c:pt>
                <c:pt idx="5">
                  <c:v>69.582004981081994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73D-4D5C-8843-7782925413B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rgbClr val="00A1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Sheet1!$F$2:$F$13</c:f>
              <c:numCache>
                <c:formatCode>0</c:formatCode>
                <c:ptCount val="6"/>
                <c:pt idx="0">
                  <c:v>82.144447517556856</c:v>
                </c:pt>
                <c:pt idx="1">
                  <c:v>71.140516906927445</c:v>
                </c:pt>
                <c:pt idx="2">
                  <c:v>77.127309287097162</c:v>
                </c:pt>
                <c:pt idx="3">
                  <c:v>83.702826716310241</c:v>
                </c:pt>
                <c:pt idx="4">
                  <c:v>86.535786069391747</c:v>
                </c:pt>
                <c:pt idx="5">
                  <c:v>73.414350231191591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3D-4D5C-8843-7782925413B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rgbClr val="008800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Sheet1!$G$2:$G$13</c:f>
              <c:numCache>
                <c:formatCode>0</c:formatCode>
                <c:ptCount val="6"/>
                <c:pt idx="0">
                  <c:v>82.24765876679291</c:v>
                </c:pt>
                <c:pt idx="1">
                  <c:v>75.447376918292363</c:v>
                </c:pt>
                <c:pt idx="2">
                  <c:v>79.043678323025105</c:v>
                </c:pt>
                <c:pt idx="3">
                  <c:v>82.632995235213642</c:v>
                </c:pt>
                <c:pt idx="4">
                  <c:v>81.252642359825572</c:v>
                </c:pt>
                <c:pt idx="5">
                  <c:v>77.167388328095313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73D-4D5C-8843-7782925413B3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rgbClr val="0068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Sheet1!$H$2:$H$13</c:f>
              <c:numCache>
                <c:formatCode>0</c:formatCode>
                <c:ptCount val="6"/>
                <c:pt idx="0">
                  <c:v>79</c:v>
                </c:pt>
                <c:pt idx="1">
                  <c:v>75.447376918292363</c:v>
                </c:pt>
                <c:pt idx="2">
                  <c:v>80</c:v>
                </c:pt>
                <c:pt idx="3">
                  <c:v>86</c:v>
                </c:pt>
                <c:pt idx="4">
                  <c:v>81.252642359825572</c:v>
                </c:pt>
                <c:pt idx="5">
                  <c:v>77.167388328095313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9C-4093-959B-404BC98109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230"/>
          <c:min val="30"/>
        </c:scaling>
        <c:delete val="1"/>
        <c:axPos val="l"/>
        <c:numFmt formatCode="0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3">
                <a:tint val="4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Sheet1!$B$2:$B$13</c:f>
              <c:numCache>
                <c:formatCode>0</c:formatCode>
                <c:ptCount val="6"/>
                <c:pt idx="0">
                  <c:v>77.577407147566007</c:v>
                </c:pt>
                <c:pt idx="1">
                  <c:v>72.98926800054565</c:v>
                </c:pt>
                <c:pt idx="2">
                  <c:v>73.561482207599099</c:v>
                </c:pt>
                <c:pt idx="3">
                  <c:v>74.531206252557169</c:v>
                </c:pt>
                <c:pt idx="4">
                  <c:v>71.276485293900564</c:v>
                </c:pt>
                <c:pt idx="5">
                  <c:v>72.837195532794496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AF-4420-9820-A75795C385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rgbClr val="B5DCB5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Sheet1!$C$2:$C$13</c:f>
              <c:numCache>
                <c:formatCode>0</c:formatCode>
                <c:ptCount val="6"/>
                <c:pt idx="0">
                  <c:v>79.65704498639019</c:v>
                </c:pt>
                <c:pt idx="1">
                  <c:v>74.276526483175459</c:v>
                </c:pt>
                <c:pt idx="2">
                  <c:v>73.360097958315663</c:v>
                </c:pt>
                <c:pt idx="3">
                  <c:v>73.756915690920749</c:v>
                </c:pt>
                <c:pt idx="4">
                  <c:v>73.016761393454672</c:v>
                </c:pt>
                <c:pt idx="5">
                  <c:v>72.905216725758521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AF-4420-9820-A75795C385F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rgbClr val="84CA8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Sheet1!$D$2:$D$13</c:f>
              <c:numCache>
                <c:formatCode>0</c:formatCode>
                <c:ptCount val="6"/>
                <c:pt idx="0">
                  <c:v>80.796105061064765</c:v>
                </c:pt>
                <c:pt idx="1">
                  <c:v>76.934621535028327</c:v>
                </c:pt>
                <c:pt idx="2">
                  <c:v>75.027671588122175</c:v>
                </c:pt>
                <c:pt idx="3">
                  <c:v>73.804711831676244</c:v>
                </c:pt>
                <c:pt idx="4">
                  <c:v>75.717326363196491</c:v>
                </c:pt>
                <c:pt idx="5">
                  <c:v>72.268456277326578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DAF-4420-9820-A75795C385F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rgbClr val="00B600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Sheet1!$E$2:$E$13</c:f>
              <c:numCache>
                <c:formatCode>0</c:formatCode>
                <c:ptCount val="6"/>
                <c:pt idx="0">
                  <c:v>81.731501255697552</c:v>
                </c:pt>
                <c:pt idx="1">
                  <c:v>78.348455769062326</c:v>
                </c:pt>
                <c:pt idx="2">
                  <c:v>74.847021585071545</c:v>
                </c:pt>
                <c:pt idx="3">
                  <c:v>74.021821247130703</c:v>
                </c:pt>
                <c:pt idx="4">
                  <c:v>76.565757975977178</c:v>
                </c:pt>
                <c:pt idx="5">
                  <c:v>72.954133441685528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DAF-4420-9820-A75795C385F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rgbClr val="00A1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Sheet1!$F$2:$F$13</c:f>
              <c:numCache>
                <c:formatCode>0</c:formatCode>
                <c:ptCount val="6"/>
                <c:pt idx="0">
                  <c:v>83.37625839823464</c:v>
                </c:pt>
                <c:pt idx="1">
                  <c:v>79.461212272760221</c:v>
                </c:pt>
                <c:pt idx="2">
                  <c:v>76.504869852861844</c:v>
                </c:pt>
                <c:pt idx="3">
                  <c:v>74.861204461586198</c:v>
                </c:pt>
                <c:pt idx="4">
                  <c:v>77.770779922774608</c:v>
                </c:pt>
                <c:pt idx="5">
                  <c:v>72.392705910044867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F-4420-9820-A75795C385F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rgbClr val="008800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Sheet1!$G$2:$G$13</c:f>
              <c:numCache>
                <c:formatCode>0</c:formatCode>
                <c:ptCount val="6"/>
                <c:pt idx="0">
                  <c:v>83.375253729994654</c:v>
                </c:pt>
                <c:pt idx="1">
                  <c:v>81.2544050187783</c:v>
                </c:pt>
                <c:pt idx="2">
                  <c:v>79.117406587323714</c:v>
                </c:pt>
                <c:pt idx="3">
                  <c:v>79.536178354093806</c:v>
                </c:pt>
                <c:pt idx="4">
                  <c:v>79.100748955757098</c:v>
                </c:pt>
                <c:pt idx="5">
                  <c:v>76.428232247516945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DAF-4420-9820-A75795C385F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rgbClr val="0068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Safeguard</c:v>
                </c:pt>
                <c:pt idx="1">
                  <c:v>Lactacyd</c:v>
                </c:pt>
                <c:pt idx="2">
                  <c:v>Gervenne</c:v>
                </c:pt>
                <c:pt idx="3">
                  <c:v>Purite</c:v>
                </c:pt>
                <c:pt idx="4">
                  <c:v>Aquala</c:v>
                </c:pt>
                <c:pt idx="5">
                  <c:v>Dettol</c:v>
                </c:pt>
              </c:strCache>
            </c:strRef>
          </c:cat>
          <c:val>
            <c:numRef>
              <c:f>Sheet1!$H$2:$H$13</c:f>
              <c:numCache>
                <c:formatCode>0</c:formatCode>
                <c:ptCount val="6"/>
                <c:pt idx="0">
                  <c:v>84</c:v>
                </c:pt>
                <c:pt idx="1">
                  <c:v>80</c:v>
                </c:pt>
                <c:pt idx="2">
                  <c:v>78</c:v>
                </c:pt>
                <c:pt idx="3">
                  <c:v>80</c:v>
                </c:pt>
                <c:pt idx="4">
                  <c:v>78</c:v>
                </c:pt>
                <c:pt idx="5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06-4EB2-907A-E74190626C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230"/>
          <c:min val="30"/>
        </c:scaling>
        <c:delete val="1"/>
        <c:axPos val="l"/>
        <c:numFmt formatCode="0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3">
                <a:tint val="4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Sheet1!$B$2:$B$13</c:f>
              <c:numCache>
                <c:formatCode>0</c:formatCode>
                <c:ptCount val="6"/>
                <c:pt idx="0">
                  <c:v>139.99398973355494</c:v>
                </c:pt>
                <c:pt idx="1">
                  <c:v>131.72343742219135</c:v>
                </c:pt>
                <c:pt idx="2">
                  <c:v>81.487801500824702</c:v>
                </c:pt>
                <c:pt idx="3">
                  <c:v>121.61506186967476</c:v>
                </c:pt>
                <c:pt idx="4">
                  <c:v>107.23391820235697</c:v>
                </c:pt>
                <c:pt idx="5">
                  <c:v>73.355178762643831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5A-48E8-AB66-CBBE966A67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rgbClr val="B5DCB5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Sheet1!$C$2:$C$13</c:f>
              <c:numCache>
                <c:formatCode>0</c:formatCode>
                <c:ptCount val="6"/>
                <c:pt idx="0">
                  <c:v>141.97391174587545</c:v>
                </c:pt>
                <c:pt idx="1">
                  <c:v>133.96936441106322</c:v>
                </c:pt>
                <c:pt idx="2">
                  <c:v>85.222351604625047</c:v>
                </c:pt>
                <c:pt idx="3">
                  <c:v>117.87302303389328</c:v>
                </c:pt>
                <c:pt idx="4">
                  <c:v>103.75835503329523</c:v>
                </c:pt>
                <c:pt idx="5">
                  <c:v>72.33066461260664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5A-48E8-AB66-CBBE966A67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rgbClr val="84CA8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Sheet1!$D$2:$D$13</c:f>
              <c:numCache>
                <c:formatCode>0</c:formatCode>
                <c:ptCount val="6"/>
                <c:pt idx="0">
                  <c:v>149.90281099398305</c:v>
                </c:pt>
                <c:pt idx="1">
                  <c:v>131.98263716101681</c:v>
                </c:pt>
                <c:pt idx="2">
                  <c:v>87.324773207704993</c:v>
                </c:pt>
                <c:pt idx="3">
                  <c:v>105.21487516598222</c:v>
                </c:pt>
                <c:pt idx="4">
                  <c:v>102.32867974058318</c:v>
                </c:pt>
                <c:pt idx="5">
                  <c:v>74.470140562509641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5A-48E8-AB66-CBBE966A67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rgbClr val="00B600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Sheet1!$E$2:$E$13</c:f>
              <c:numCache>
                <c:formatCode>0</c:formatCode>
                <c:ptCount val="6"/>
                <c:pt idx="0">
                  <c:v>152.46924281181174</c:v>
                </c:pt>
                <c:pt idx="1">
                  <c:v>132.18655221531961</c:v>
                </c:pt>
                <c:pt idx="2">
                  <c:v>89.836891066744045</c:v>
                </c:pt>
                <c:pt idx="3">
                  <c:v>102.26188225088987</c:v>
                </c:pt>
                <c:pt idx="4">
                  <c:v>99.767764217723794</c:v>
                </c:pt>
                <c:pt idx="5">
                  <c:v>76.40822809588721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45A-48E8-AB66-CBBE966A674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rgbClr val="00A1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Sheet1!$F$2:$F$13</c:f>
              <c:numCache>
                <c:formatCode>0</c:formatCode>
                <c:ptCount val="6"/>
                <c:pt idx="0">
                  <c:v>155.27348292892191</c:v>
                </c:pt>
                <c:pt idx="1">
                  <c:v>135.2424876422227</c:v>
                </c:pt>
                <c:pt idx="2">
                  <c:v>90.450178748136025</c:v>
                </c:pt>
                <c:pt idx="3">
                  <c:v>104.2545453256414</c:v>
                </c:pt>
                <c:pt idx="4">
                  <c:v>99.029899890507991</c:v>
                </c:pt>
                <c:pt idx="5">
                  <c:v>78.769696702146106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5A-48E8-AB66-CBBE966A674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rgbClr val="008800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Sheet1!$G$2:$G$13</c:f>
              <c:numCache>
                <c:formatCode>0</c:formatCode>
                <c:ptCount val="6"/>
                <c:pt idx="0">
                  <c:v>162.16318800435815</c:v>
                </c:pt>
                <c:pt idx="1">
                  <c:v>130.81785907651951</c:v>
                </c:pt>
                <c:pt idx="2">
                  <c:v>93.004471139558049</c:v>
                </c:pt>
                <c:pt idx="3">
                  <c:v>106.21156892788453</c:v>
                </c:pt>
                <c:pt idx="4">
                  <c:v>101.44032972502342</c:v>
                </c:pt>
                <c:pt idx="5">
                  <c:v>82.923913920342315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45A-48E8-AB66-CBBE966A674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rgbClr val="0068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Sheet1!$H$2:$H$13</c:f>
              <c:numCache>
                <c:formatCode>0</c:formatCode>
                <c:ptCount val="6"/>
                <c:pt idx="0">
                  <c:v>160</c:v>
                </c:pt>
                <c:pt idx="1">
                  <c:v>142</c:v>
                </c:pt>
                <c:pt idx="2">
                  <c:v>95</c:v>
                </c:pt>
                <c:pt idx="3">
                  <c:v>123</c:v>
                </c:pt>
                <c:pt idx="4">
                  <c:v>101</c:v>
                </c:pt>
                <c:pt idx="5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3E-4FEC-A639-9106BC3849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230"/>
          <c:min val="30"/>
        </c:scaling>
        <c:delete val="1"/>
        <c:axPos val="l"/>
        <c:numFmt formatCode="0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3">
                <a:tint val="4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0-DA0A-4688-B823-CF85BB0A44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rgbClr val="B5DCB5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Sheet1!$C$2:$C$13</c:f>
              <c:numCache>
                <c:formatCode>0</c:formatCode>
                <c:ptCount val="6"/>
                <c:pt idx="0">
                  <c:v>155.19967060963776</c:v>
                </c:pt>
                <c:pt idx="1">
                  <c:v>134.59944044273249</c:v>
                </c:pt>
                <c:pt idx="2">
                  <c:v>134.45835173676468</c:v>
                </c:pt>
                <c:pt idx="3">
                  <c:v>86.597655782123937</c:v>
                </c:pt>
                <c:pt idx="4">
                  <c:v>107.31306851361889</c:v>
                </c:pt>
                <c:pt idx="5">
                  <c:v>79.093916125617199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0A-4688-B823-CF85BB0A44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rgbClr val="84CA8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Sheet1!$D$2:$D$13</c:f>
              <c:numCache>
                <c:formatCode>0</c:formatCode>
                <c:ptCount val="6"/>
                <c:pt idx="0">
                  <c:v>147.72070373342137</c:v>
                </c:pt>
                <c:pt idx="1">
                  <c:v>133.65807086728702</c:v>
                </c:pt>
                <c:pt idx="2">
                  <c:v>134.65815371851451</c:v>
                </c:pt>
                <c:pt idx="3">
                  <c:v>86.984792605310261</c:v>
                </c:pt>
                <c:pt idx="4">
                  <c:v>100.96924583506309</c:v>
                </c:pt>
                <c:pt idx="5">
                  <c:v>82.953342884144234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0A-4688-B823-CF85BB0A444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rgbClr val="00B600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Sheet1!$E$2:$E$13</c:f>
              <c:numCache>
                <c:formatCode>0</c:formatCode>
                <c:ptCount val="6"/>
                <c:pt idx="0">
                  <c:v>151.44545665059357</c:v>
                </c:pt>
                <c:pt idx="1">
                  <c:v>127.48357256847812</c:v>
                </c:pt>
                <c:pt idx="2">
                  <c:v>134.74634945186091</c:v>
                </c:pt>
                <c:pt idx="3">
                  <c:v>88.888365189344938</c:v>
                </c:pt>
                <c:pt idx="4">
                  <c:v>102.31095841942386</c:v>
                </c:pt>
                <c:pt idx="5">
                  <c:v>88.046091632117964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A0A-4688-B823-CF85BB0A444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rgbClr val="00A1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Sheet1!$F$2:$F$13</c:f>
              <c:numCache>
                <c:formatCode>0</c:formatCode>
                <c:ptCount val="6"/>
                <c:pt idx="0">
                  <c:v>158.29161775331906</c:v>
                </c:pt>
                <c:pt idx="1">
                  <c:v>121.21855958491382</c:v>
                </c:pt>
                <c:pt idx="2">
                  <c:v>131.39839492756209</c:v>
                </c:pt>
                <c:pt idx="3">
                  <c:v>86.265774287974935</c:v>
                </c:pt>
                <c:pt idx="4">
                  <c:v>102.57939044971349</c:v>
                </c:pt>
                <c:pt idx="5">
                  <c:v>87.143180618953807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A0A-4688-B823-CF85BB0A444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rgbClr val="008800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Sheet1!$G$2:$G$13</c:f>
              <c:numCache>
                <c:formatCode>0</c:formatCode>
                <c:ptCount val="6"/>
                <c:pt idx="0">
                  <c:v>146.52520495993085</c:v>
                </c:pt>
                <c:pt idx="1">
                  <c:v>121.09197336288565</c:v>
                </c:pt>
                <c:pt idx="2">
                  <c:v>126.04303899722656</c:v>
                </c:pt>
                <c:pt idx="3">
                  <c:v>87.40344608187759</c:v>
                </c:pt>
                <c:pt idx="4">
                  <c:v>96.476319131825235</c:v>
                </c:pt>
                <c:pt idx="5">
                  <c:v>87.890784644067878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A0A-4688-B823-CF85BB0A444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rgbClr val="0068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6"/>
                <c:pt idx="0">
                  <c:v>LifeBuoy</c:v>
                </c:pt>
                <c:pt idx="1">
                  <c:v>Dove</c:v>
                </c:pt>
                <c:pt idx="2">
                  <c:v>Hazeline</c:v>
                </c:pt>
                <c:pt idx="3">
                  <c:v>Lux</c:v>
                </c:pt>
                <c:pt idx="4">
                  <c:v>Enchanteur</c:v>
                </c:pt>
                <c:pt idx="5">
                  <c:v>e100</c:v>
                </c:pt>
              </c:strCache>
            </c:strRef>
          </c:cat>
          <c:val>
            <c:numRef>
              <c:f>Sheet1!$H$2:$H$13</c:f>
              <c:numCache>
                <c:formatCode>0</c:formatCode>
                <c:ptCount val="6"/>
                <c:pt idx="0">
                  <c:v>125</c:v>
                </c:pt>
                <c:pt idx="1">
                  <c:v>114</c:v>
                </c:pt>
                <c:pt idx="2">
                  <c:v>122</c:v>
                </c:pt>
                <c:pt idx="3">
                  <c:v>93</c:v>
                </c:pt>
                <c:pt idx="4">
                  <c:v>103</c:v>
                </c:pt>
                <c:pt idx="5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1B-4B86-ABB1-5A2E147FB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230"/>
          <c:min val="30"/>
        </c:scaling>
        <c:delete val="1"/>
        <c:axPos val="l"/>
        <c:numFmt formatCode="General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0236964020227373E-3"/>
          <c:y val="6.9508144306090924E-2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1">
                <a:shade val="4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03DE-4B75-A55C-42064144EB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rgbClr val="B5DCB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DE-4B75-A55C-42064144EB2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rgbClr val="84CA8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Sheet1!$D$2</c:f>
              <c:numCache>
                <c:formatCode>0.0%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DE-4B75-A55C-42064144EB2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rgbClr val="00B6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Sheet1!$E$2</c:f>
              <c:numCache>
                <c:formatCode>0.0%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3DE-4B75-A55C-42064144EB2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rgbClr val="00A1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Sheet1!$F$2</c:f>
              <c:numCache>
                <c:formatCode>0.0%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4-03DE-4B75-A55C-42064144EB2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rgbClr val="0088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5-03DE-4B75-A55C-42064144EB20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rgbClr val="0068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7F55-4816-BF43-1027BD1688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axId val="130848256"/>
        <c:axId val="130849792"/>
      </c:barChart>
      <c:catAx>
        <c:axId val="1308482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0.5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"/>
          <c:y val="0.1524161033134265"/>
          <c:w val="0.99989351306854934"/>
          <c:h val="0.767571315972959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VN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4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8482425266126998"/>
          <c:y val="0"/>
          <c:w val="0.63582294049992016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198ACD"/>
            </a:solidFill>
            <a:ln w="12700">
              <a:solidFill>
                <a:srgbClr val="198ACD"/>
              </a:solidFill>
            </a:ln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SG" sz="1000" b="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Sheet1!$B$2:$B$13</c:f>
              <c:numCache>
                <c:formatCode>0</c:formatCode>
                <c:ptCount val="12"/>
                <c:pt idx="0">
                  <c:v>-2.9688416944292584</c:v>
                </c:pt>
                <c:pt idx="1">
                  <c:v>-1.8999150789885988</c:v>
                </c:pt>
                <c:pt idx="2">
                  <c:v>15.89698125401371</c:v>
                </c:pt>
                <c:pt idx="3">
                  <c:v>-0.16642316401311064</c:v>
                </c:pt>
                <c:pt idx="4">
                  <c:v>1.9462694788853412</c:v>
                </c:pt>
                <c:pt idx="5">
                  <c:v>-4.3225029508713249</c:v>
                </c:pt>
                <c:pt idx="6">
                  <c:v>-3.3396307261666465</c:v>
                </c:pt>
                <c:pt idx="7">
                  <c:v>1.1652051766960483</c:v>
                </c:pt>
                <c:pt idx="8">
                  <c:v>17.315659940235051</c:v>
                </c:pt>
                <c:pt idx="9">
                  <c:v>14.671345691986687</c:v>
                </c:pt>
                <c:pt idx="10">
                  <c:v>-0.29780746672624048</c:v>
                </c:pt>
                <c:pt idx="11">
                  <c:v>1.8680102064362387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w="12700">
                    <a:solidFill>
                      <a:srgbClr val="198ACD"/>
                    </a:solidFill>
                  </a:ln>
                </c14:spPr>
              </c14:invertSolidFillFmt>
            </c:ex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Sheet1!$A$2:$A$13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0-43A6-43EB-94D4-E8B51225C5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0"/>
        <c:overlap val="100"/>
        <c:axId val="245510144"/>
        <c:axId val="245512832"/>
      </c:barChart>
      <c:catAx>
        <c:axId val="245510144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245512832"/>
        <c:crosses val="autoZero"/>
        <c:auto val="1"/>
        <c:lblAlgn val="ctr"/>
        <c:lblOffset val="100"/>
        <c:noMultiLvlLbl val="0"/>
      </c:catAx>
      <c:valAx>
        <c:axId val="245512832"/>
        <c:scaling>
          <c:orientation val="minMax"/>
          <c:max val="40"/>
          <c:min val="-40"/>
        </c:scaling>
        <c:delete val="1"/>
        <c:axPos val="t"/>
        <c:numFmt formatCode="0" sourceLinked="1"/>
        <c:majorTickMark val="out"/>
        <c:minorTickMark val="none"/>
        <c:tickLblPos val="nextTo"/>
        <c:crossAx val="245510144"/>
        <c:crosses val="autoZero"/>
        <c:crossBetween val="between"/>
      </c:valAx>
      <c:spPr>
        <a:noFill/>
        <a:ln w="23131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911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n-VN"/>
    </a:p>
  </c:txPr>
  <c:externalData r:id="rId2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8482425266126998"/>
          <c:y val="0"/>
          <c:w val="0.63582294049992016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198ACD"/>
            </a:solidFill>
            <a:ln w="12700">
              <a:solidFill>
                <a:srgbClr val="198ACD"/>
              </a:solidFill>
            </a:ln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 wrap="none"/>
              <a:lstStyle/>
              <a:p>
                <a:pPr>
                  <a:defRPr lang="en-SG" sz="1000" b="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val>
            <c:numRef>
              <c:f>Sheet1!$B$2:$B$13</c:f>
              <c:numCache>
                <c:formatCode>_-* #,##0_-;\-* #,##0_-;_-* "-"??_-;_-@_-</c:formatCode>
                <c:ptCount val="12"/>
                <c:pt idx="0">
                  <c:v>-17</c:v>
                </c:pt>
                <c:pt idx="1">
                  <c:v>-12</c:v>
                </c:pt>
                <c:pt idx="2">
                  <c:v>16</c:v>
                </c:pt>
                <c:pt idx="3">
                  <c:v>-11</c:v>
                </c:pt>
                <c:pt idx="4">
                  <c:v>-5</c:v>
                </c:pt>
                <c:pt idx="5">
                  <c:v>-21</c:v>
                </c:pt>
                <c:pt idx="6">
                  <c:v>-14</c:v>
                </c:pt>
                <c:pt idx="7">
                  <c:v>-8</c:v>
                </c:pt>
                <c:pt idx="8">
                  <c:v>23</c:v>
                </c:pt>
                <c:pt idx="9">
                  <c:v>13</c:v>
                </c:pt>
                <c:pt idx="10">
                  <c:v>-8</c:v>
                </c:pt>
                <c:pt idx="11">
                  <c:v>-4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w="12700">
                    <a:solidFill>
                      <a:srgbClr val="198ACD"/>
                    </a:solidFill>
                  </a:ln>
                </c14:spPr>
              </c14:invertSolidFillFmt>
            </c:ex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Sheet1!$A$2:$A$13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0-1CF9-4C7F-BC78-FB533B4BD3C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0"/>
        <c:overlap val="100"/>
        <c:axId val="245510144"/>
        <c:axId val="245512832"/>
      </c:barChart>
      <c:catAx>
        <c:axId val="245510144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245512832"/>
        <c:crosses val="autoZero"/>
        <c:auto val="1"/>
        <c:lblAlgn val="ctr"/>
        <c:lblOffset val="100"/>
        <c:noMultiLvlLbl val="0"/>
      </c:catAx>
      <c:valAx>
        <c:axId val="245512832"/>
        <c:scaling>
          <c:orientation val="minMax"/>
          <c:max val="40"/>
          <c:min val="-40"/>
        </c:scaling>
        <c:delete val="1"/>
        <c:axPos val="t"/>
        <c:numFmt formatCode="_-* #,##0_-;\-* #,##0_-;_-* &quot;-&quot;??_-;_-@_-" sourceLinked="1"/>
        <c:majorTickMark val="out"/>
        <c:minorTickMark val="none"/>
        <c:tickLblPos val="nextTo"/>
        <c:crossAx val="245510144"/>
        <c:crosses val="autoZero"/>
        <c:crossBetween val="between"/>
      </c:valAx>
      <c:spPr>
        <a:noFill/>
        <a:ln w="23131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911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n-VN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6">
                <a:shade val="4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0.21750830297125795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7C-4C0C-B152-C631B7D00E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0.21560916762487747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7C-4C0C-B152-C631B7D00E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chemeClr val="accent6">
                <a:shade val="82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373754331752376"/>
                      <c:h val="0.365061956608262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977C-4C0C-B152-C631B7D00E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Sheet1!$D$2</c:f>
              <c:numCache>
                <c:formatCode>0.0%</c:formatCode>
                <c:ptCount val="1"/>
                <c:pt idx="0">
                  <c:v>0.21199999999999999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77C-4C0C-B152-C631B7D00E1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Sheet1!$E$2</c:f>
              <c:numCache>
                <c:formatCode>0.0%</c:formatCode>
                <c:ptCount val="1"/>
                <c:pt idx="0">
                  <c:v>0.21084814407768435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7C-4C0C-B152-C631B7D00E1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chemeClr val="accent6">
                <a:tint val="83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Sheet1!$F$2</c:f>
              <c:numCache>
                <c:formatCode>0.0%</c:formatCode>
                <c:ptCount val="1"/>
                <c:pt idx="0">
                  <c:v>0.20347566760433983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77C-4C0C-B152-C631B7D00E1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Sheet1!$G$2</c:f>
              <c:numCache>
                <c:formatCode>0.0%</c:formatCode>
                <c:ptCount val="1"/>
                <c:pt idx="0">
                  <c:v>0.19873841663595748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77C-4C0C-B152-C631B7D00E10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chemeClr val="accent6">
                <a:tint val="48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245078902899452"/>
                      <c:h val="0.365061956608262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977C-4C0C-B152-C631B7D00E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Sheet1!$H$2</c:f>
              <c:numCache>
                <c:formatCode>0.0%</c:formatCode>
                <c:ptCount val="1"/>
                <c:pt idx="0">
                  <c:v>0.19389184190977032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77C-4C0C-B152-C631B7D00E1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9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0.5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3">
                <a:shade val="4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Sheet1!$B$3:$B$5</c:f>
              <c:numCache>
                <c:formatCode>0</c:formatCode>
                <c:ptCount val="3"/>
                <c:pt idx="0">
                  <c:v>74.962306887613707</c:v>
                </c:pt>
                <c:pt idx="1">
                  <c:v>71.199502785867779</c:v>
                </c:pt>
                <c:pt idx="2">
                  <c:v>84.377361268264494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14-4F64-BD01-50BB229152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Sheet1!$C$3:$C$5</c:f>
              <c:numCache>
                <c:formatCode>0</c:formatCode>
                <c:ptCount val="3"/>
                <c:pt idx="0">
                  <c:v>75.024003559863871</c:v>
                </c:pt>
                <c:pt idx="1">
                  <c:v>70.307413300071204</c:v>
                </c:pt>
                <c:pt idx="2">
                  <c:v>83.154984952574935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14-4F64-BD01-50BB229152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chemeClr val="accent3">
                <a:shade val="82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Sheet1!$D$3:$D$5</c:f>
              <c:numCache>
                <c:formatCode>0</c:formatCode>
                <c:ptCount val="3"/>
                <c:pt idx="0">
                  <c:v>78.252340462657344</c:v>
                </c:pt>
                <c:pt idx="1">
                  <c:v>68.406121622180393</c:v>
                </c:pt>
                <c:pt idx="2">
                  <c:v>82.116372505654553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14-4F64-BD01-50BB229152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Sheet1!$E$3:$E$5</c:f>
              <c:numCache>
                <c:formatCode>0</c:formatCode>
                <c:ptCount val="3"/>
                <c:pt idx="0">
                  <c:v>80.063925754046906</c:v>
                </c:pt>
                <c:pt idx="1">
                  <c:v>66.384713306198989</c:v>
                </c:pt>
                <c:pt idx="2">
                  <c:v>81.963916492479115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E14-4F64-BD01-50BB229152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chemeClr val="accent3">
                <a:tint val="8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Sheet1!$F$3:$F$5</c:f>
              <c:numCache>
                <c:formatCode>0</c:formatCode>
                <c:ptCount val="3"/>
                <c:pt idx="0">
                  <c:v>82.508802962820923</c:v>
                </c:pt>
                <c:pt idx="1">
                  <c:v>62.51302287586482</c:v>
                </c:pt>
                <c:pt idx="2">
                  <c:v>82.351847047511185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E14-4F64-BD01-50BB2291527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Sheet1!$G$3:$G$5</c:f>
              <c:numCache>
                <c:formatCode>0</c:formatCode>
                <c:ptCount val="3"/>
                <c:pt idx="0">
                  <c:v>83.039588757345314</c:v>
                </c:pt>
                <c:pt idx="1">
                  <c:v>61.04974263176036</c:v>
                </c:pt>
                <c:pt idx="2">
                  <c:v>82.16148484277096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E14-4F64-BD01-50BB22915277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(MAT)2</c:v>
                </c:pt>
              </c:strCache>
            </c:strRef>
          </c:tx>
          <c:spPr>
            <a:solidFill>
              <a:schemeClr val="accent3">
                <a:tint val="48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V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DE14-4F64-BD01-50BB2291527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V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E14-4F64-BD01-50BB229152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Sheet1!$H$3:$H$5</c:f>
              <c:numCache>
                <c:formatCode>0</c:formatCode>
                <c:ptCount val="3"/>
                <c:pt idx="0">
                  <c:v>81.948736349473151</c:v>
                </c:pt>
                <c:pt idx="1">
                  <c:v>60.533229249457072</c:v>
                </c:pt>
                <c:pt idx="2">
                  <c:v>82.676552967857035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E14-4F64-BD01-50BB229152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200"/>
          <c:min val="30"/>
        </c:scaling>
        <c:delete val="1"/>
        <c:axPos val="l"/>
        <c:numFmt formatCode="0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6">
                <a:shade val="4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5.2578693913273376E-2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54-427A-BDCB-5E91D1416A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5.1102728950008204E-2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54-427A-BDCB-5E91D1416A4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chemeClr val="accent6">
                <a:shade val="82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923929248444822"/>
                      <c:h val="0.365061956608262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8854-427A-BDCB-5E91D1416A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Sheet1!$D$2</c:f>
              <c:numCache>
                <c:formatCode>0.0%</c:formatCode>
                <c:ptCount val="1"/>
                <c:pt idx="0">
                  <c:v>5.1102728950008204E-2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54-427A-BDCB-5E91D1416A4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Sheet1!$E$2</c:f>
              <c:numCache>
                <c:formatCode>0.0%</c:formatCode>
                <c:ptCount val="1"/>
                <c:pt idx="0">
                  <c:v>5.0373932929148331E-2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4-427A-BDCB-5E91D1416A4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chemeClr val="accent6">
                <a:tint val="83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Sheet1!$F$2</c:f>
              <c:numCache>
                <c:formatCode>0.0%</c:formatCode>
                <c:ptCount val="1"/>
                <c:pt idx="0">
                  <c:v>5.0053208505921813E-2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854-427A-BDCB-5E91D1416A4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Sheet1!$G$2</c:f>
              <c:numCache>
                <c:formatCode>0.0%</c:formatCode>
                <c:ptCount val="1"/>
                <c:pt idx="0">
                  <c:v>5.0364188132996306E-2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854-427A-BDCB-5E91D1416A4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chemeClr val="accent6">
                <a:tint val="48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666578390738984"/>
                      <c:h val="0.365061956608262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8854-427A-BDCB-5E91D1416A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cat>
          <c:val>
            <c:numRef>
              <c:f>Sheet1!$H$2</c:f>
              <c:numCache>
                <c:formatCode>0.0%</c:formatCode>
                <c:ptCount val="1"/>
                <c:pt idx="0">
                  <c:v>4.8938702466651857E-2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854-427A-BDCB-5E91D1416A4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9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0.5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0236908654990195E-3"/>
          <c:y val="1.830760444323238E-3"/>
          <c:w val="0.96195199070088933"/>
          <c:h val="0.625802584125378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 Q1 (MAT)</c:v>
                </c:pt>
              </c:strCache>
            </c:strRef>
          </c:tx>
          <c:spPr>
            <a:solidFill>
              <a:schemeClr val="accent3">
                <a:shade val="4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Sheet1!$B$3:$B$5</c:f>
              <c:numCache>
                <c:formatCode>0</c:formatCode>
                <c:ptCount val="3"/>
                <c:pt idx="0">
                  <c:v>108.92468448238532</c:v>
                </c:pt>
                <c:pt idx="1">
                  <c:v>126.42276590472589</c:v>
                </c:pt>
                <c:pt idx="2">
                  <c:v>107.88293215149734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D9-4304-98A4-F05D55FB2C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 Q2 (MAT)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Sheet1!$C$3:$C$5</c:f>
              <c:numCache>
                <c:formatCode>0</c:formatCode>
                <c:ptCount val="3"/>
                <c:pt idx="0">
                  <c:v>103.67693288787902</c:v>
                </c:pt>
                <c:pt idx="1">
                  <c:v>126.92711999498559</c:v>
                </c:pt>
                <c:pt idx="2">
                  <c:v>105.33119289799103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D9-4304-98A4-F05D55FB2C7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 Q3 (MAT)</c:v>
                </c:pt>
              </c:strCache>
            </c:strRef>
          </c:tx>
          <c:spPr>
            <a:solidFill>
              <a:schemeClr val="accent3">
                <a:shade val="82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Sheet1!$D$3:$D$5</c:f>
              <c:numCache>
                <c:formatCode>0</c:formatCode>
                <c:ptCount val="3"/>
                <c:pt idx="0">
                  <c:v>101.91683127971082</c:v>
                </c:pt>
                <c:pt idx="1">
                  <c:v>124.60727232830575</c:v>
                </c:pt>
                <c:pt idx="2">
                  <c:v>103.22959755419848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8D9-4304-98A4-F05D55FB2C7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 Q4 (MAT)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Sheet1!$E$3:$E$5</c:f>
              <c:numCache>
                <c:formatCode>0</c:formatCode>
                <c:ptCount val="3"/>
                <c:pt idx="0">
                  <c:v>100.62996249055003</c:v>
                </c:pt>
                <c:pt idx="1">
                  <c:v>126.96758503375173</c:v>
                </c:pt>
                <c:pt idx="2">
                  <c:v>96.720237978277979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D9-4304-98A4-F05D55FB2C7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2024 Q1 (MAT)</c:v>
                </c:pt>
              </c:strCache>
            </c:strRef>
          </c:tx>
          <c:spPr>
            <a:solidFill>
              <a:schemeClr val="accent3">
                <a:tint val="8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Sheet1!$F$3:$F$5</c:f>
              <c:numCache>
                <c:formatCode>0</c:formatCode>
                <c:ptCount val="3"/>
                <c:pt idx="0">
                  <c:v>97.222879366856404</c:v>
                </c:pt>
                <c:pt idx="1">
                  <c:v>125.9389060991632</c:v>
                </c:pt>
                <c:pt idx="2">
                  <c:v>92.7222381381481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D9-4304-98A4-F05D55FB2C7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2024 Q2 (MAT)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Sheet1!$G$3:$G$5</c:f>
              <c:numCache>
                <c:formatCode>0</c:formatCode>
                <c:ptCount val="3"/>
                <c:pt idx="0">
                  <c:v>101.97369821075854</c:v>
                </c:pt>
                <c:pt idx="1">
                  <c:v>123.97201801226886</c:v>
                </c:pt>
                <c:pt idx="2">
                  <c:v>89.616317554728354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8D9-4304-98A4-F05D55FB2C72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2024 Q3 (MAT)</c:v>
                </c:pt>
              </c:strCache>
            </c:strRef>
          </c:tx>
          <c:spPr>
            <a:solidFill>
              <a:schemeClr val="accent3">
                <a:tint val="48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V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68D9-4304-98A4-F05D55FB2C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Sheet1!$A$3:$A$5</c:f>
              <c:strCache>
                <c:ptCount val="3"/>
                <c:pt idx="0">
                  <c:v>Meaningful</c:v>
                </c:pt>
                <c:pt idx="1">
                  <c:v>Different</c:v>
                </c:pt>
                <c:pt idx="2">
                  <c:v>Salience</c:v>
                </c:pt>
              </c:strCache>
            </c:strRef>
          </c:cat>
          <c:val>
            <c:numRef>
              <c:f>Sheet1!$H$3:$H$5</c:f>
              <c:numCache>
                <c:formatCode>0</c:formatCode>
                <c:ptCount val="3"/>
                <c:pt idx="0">
                  <c:v>102.23724685469658</c:v>
                </c:pt>
                <c:pt idx="1">
                  <c:v>120.11951145289989</c:v>
                </c:pt>
                <c:pt idx="2">
                  <c:v>90.787311269402025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8D9-4304-98A4-F05D55FB2C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0"/>
        <c:axId val="130848256"/>
        <c:axId val="130849792"/>
      </c:barChart>
      <c:catAx>
        <c:axId val="13084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30849792"/>
        <c:crosses val="autoZero"/>
        <c:auto val="1"/>
        <c:lblAlgn val="ctr"/>
        <c:lblOffset val="100"/>
        <c:noMultiLvlLbl val="0"/>
      </c:catAx>
      <c:valAx>
        <c:axId val="130849792"/>
        <c:scaling>
          <c:orientation val="minMax"/>
          <c:max val="200"/>
          <c:min val="30"/>
        </c:scaling>
        <c:delete val="1"/>
        <c:axPos val="l"/>
        <c:numFmt formatCode="0" sourceLinked="1"/>
        <c:majorTickMark val="out"/>
        <c:minorTickMark val="none"/>
        <c:tickLblPos val="nextTo"/>
        <c:crossAx val="1308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V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10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8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9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38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39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40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4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43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44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45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4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8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8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1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2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3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4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6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Unilever Shilling" panose="020B050202020202020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Unilever Shilling" panose="020B0502020202020204" charset="0"/>
              </a:defRPr>
            </a:lvl1pPr>
          </a:lstStyle>
          <a:p>
            <a:fld id="{6020D021-F003-44E1-99EC-9E7B705E06D3}" type="datetimeFigureOut">
              <a:rPr lang="en-US" smtClean="0"/>
              <a:pPr/>
              <a:t>1/25/25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Unilever Shilling" panose="020B050202020202020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Unilever Shilling" panose="020B0502020202020204" charset="0"/>
              </a:defRPr>
            </a:lvl1pPr>
          </a:lstStyle>
          <a:p>
            <a:fld id="{70EA940A-B5EE-48C3-AD0B-15973E7BD7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2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Unilever Shilling" panose="020B050202020202020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Unilever Shilling" panose="020B050202020202020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Unilever Shilling" panose="020B050202020202020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Unilever Shilling" panose="020B050202020202020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Unilever Shilling" panose="020B050202020202020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Spending – TV and digital </a:t>
            </a:r>
          </a:p>
          <a:p>
            <a:r>
              <a:rPr lang="en-GB" err="1"/>
              <a:t>Spont</a:t>
            </a:r>
            <a:r>
              <a:rPr lang="en-GB"/>
              <a:t> awareness – less brands come to mind. </a:t>
            </a:r>
          </a:p>
          <a:p>
            <a:r>
              <a:rPr lang="en-GB" i="1"/>
              <a:t>Implication - (Media fragmentation has led to a decline in collective brand impressions. The shift to digital means that fewer people see the same ads, reducing overall brand salience.) </a:t>
            </a:r>
          </a:p>
          <a:p>
            <a:r>
              <a:rPr lang="en-GB"/>
              <a:t>TOM – more beauty brands… Shift in the market as well / demand space. </a:t>
            </a:r>
          </a:p>
          <a:p>
            <a:r>
              <a:rPr lang="en-GB"/>
              <a:t>Salience drivers.. </a:t>
            </a:r>
          </a:p>
          <a:p>
            <a:endParaRPr lang="en-GB"/>
          </a:p>
          <a:p>
            <a:r>
              <a:rPr lang="en-GB"/>
              <a:t>How is LFB positioning shifting in response.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A940A-B5EE-48C3-AD0B-15973E7BD7F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39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/>
              <a:t>Digital Strategy for </a:t>
            </a:r>
            <a:r>
              <a:rPr lang="en-GB" b="1" err="1"/>
              <a:t>Lifeboy</a:t>
            </a:r>
            <a:r>
              <a:rPr lang="en-GB" b="1"/>
              <a:t>: </a:t>
            </a:r>
            <a:r>
              <a:rPr lang="en-GB"/>
              <a:t>Sumit and Yee Mei explored the challenges </a:t>
            </a:r>
            <a:r>
              <a:rPr lang="en-GB" err="1"/>
              <a:t>Lifeboy</a:t>
            </a:r>
            <a:r>
              <a:rPr lang="en-GB"/>
              <a:t> faces with its digital strategy, noting that the shift from TV to digital may not be as effective for </a:t>
            </a:r>
            <a:r>
              <a:rPr lang="en-GB" err="1"/>
              <a:t>Lifeboy's</a:t>
            </a:r>
            <a:r>
              <a:rPr lang="en-GB"/>
              <a:t> target audience. They suggested a need to review and possibly adjust the digital content and targeting strategy.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/>
              <a:t>Digital Shift: </a:t>
            </a:r>
            <a:r>
              <a:rPr lang="en-GB"/>
              <a:t>Sumit and Yee Mei discussed the shift from TV to digital for </a:t>
            </a:r>
            <a:r>
              <a:rPr lang="en-GB" err="1"/>
              <a:t>Lifeboy</a:t>
            </a:r>
            <a:r>
              <a:rPr lang="en-GB"/>
              <a:t> and its potential ineffectiveness for the target audience. They noted that digital strategies might not be reaching the intended consumers effectively.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/>
              <a:t>Targeting Issues: </a:t>
            </a:r>
            <a:r>
              <a:rPr lang="en-GB"/>
              <a:t>Yee Mei suggested that the hyper-targeted nature of digital advertising might be limiting </a:t>
            </a:r>
            <a:r>
              <a:rPr lang="en-GB" err="1"/>
              <a:t>Lifeboy's</a:t>
            </a:r>
            <a:r>
              <a:rPr lang="en-GB"/>
              <a:t> reach. They discussed the possibility that the current digital strategy is not effectively recruiting new customers.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/>
              <a:t>Content Review: </a:t>
            </a:r>
            <a:r>
              <a:rPr lang="en-GB"/>
              <a:t>They emphasized the need to review </a:t>
            </a:r>
            <a:r>
              <a:rPr lang="en-GB" err="1"/>
              <a:t>Lifeboy's</a:t>
            </a:r>
            <a:r>
              <a:rPr lang="en-GB"/>
              <a:t> digital content to ensure it is engaging and not just a "wallpaper" ad. Effective digital content should be designed to go viral and resonate with the audience.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/>
              <a:t>Consumer Feedback: </a:t>
            </a:r>
            <a:r>
              <a:rPr lang="en-GB"/>
              <a:t>Yee Mei proposed conducting a workshop to gather consumer feedback on </a:t>
            </a:r>
            <a:r>
              <a:rPr lang="en-GB" err="1"/>
              <a:t>Lifeboy's</a:t>
            </a:r>
            <a:r>
              <a:rPr lang="en-GB"/>
              <a:t> digital activities. This feedback could help refine the digital strategy and improve its effectiveness.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Media Fragmentation and Salience: </a:t>
            </a:r>
            <a:r>
              <a:rPr lang="en-GB"/>
              <a:t>Yee Mei presented data showing the impact of media fragmentation on brand salience, highlighting that the shift to digital has led to a decline in collective brand impressions. They discussed the need to maintain TV impressions to keep brand salience high.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/>
              <a:t>Media Fragmentation: </a:t>
            </a:r>
            <a:r>
              <a:rPr lang="en-GB"/>
              <a:t>Yee Mei presented data indicating that media fragmentation has led to a decline in collective brand impressions. The shift to digital means that fewer people see the same ads, reducing overall brand salience.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/>
              <a:t>TV Impressions: </a:t>
            </a:r>
            <a:r>
              <a:rPr lang="en-GB"/>
              <a:t>They discussed the importance of maintaining TV impressions to keep brand salience high. TV provides a collective viewing experience that digital cannot replicate, making it crucial for brand visibility.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/>
              <a:t>Category Trends: </a:t>
            </a:r>
            <a:r>
              <a:rPr lang="en-GB"/>
              <a:t>Yee Mei highlighted that the total TV GRPs for the entire category have fallen over time, with a significant shift towards digital. This trend affects brand recall and salience.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/>
              <a:t>Brand Recall: </a:t>
            </a:r>
            <a:r>
              <a:rPr lang="en-GB"/>
              <a:t>They noted that the number of brands people recall has narrowed, with only a few brands being top of mind. This change is attributed to media fragmentation and the shift to digital advertising.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EA940A-B5EE-48C3-AD0B-15973E7BD7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lever Shilling" panose="020B050202020202020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lever Shilling" panose="020B050202020202020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600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Spending – TV and digital </a:t>
            </a:r>
          </a:p>
          <a:p>
            <a:r>
              <a:rPr lang="en-GB" err="1"/>
              <a:t>Spont</a:t>
            </a:r>
            <a:r>
              <a:rPr lang="en-GB"/>
              <a:t> awareness – less brands come to mind. </a:t>
            </a:r>
          </a:p>
          <a:p>
            <a:r>
              <a:rPr lang="en-GB" i="1"/>
              <a:t>Implication - (Media fragmentation has led to a decline in collective brand impressions. The shift to digital means that fewer people see the same ads, reducing overall brand salience.) </a:t>
            </a:r>
          </a:p>
          <a:p>
            <a:r>
              <a:rPr lang="en-GB"/>
              <a:t>TOM – more beauty brands… Shift in the market as well / demand space. </a:t>
            </a:r>
          </a:p>
          <a:p>
            <a:r>
              <a:rPr lang="en-GB"/>
              <a:t>Salience drivers.. </a:t>
            </a:r>
          </a:p>
          <a:p>
            <a:endParaRPr lang="en-GB"/>
          </a:p>
          <a:p>
            <a:r>
              <a:rPr lang="en-GB"/>
              <a:t>How is LFB positioning shifting in response.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EA940A-B5EE-48C3-AD0B-15973E7BD7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lever Shilling" panose="020B050202020202020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lever Shilling" panose="020B050202020202020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18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A940A-B5EE-48C3-AD0B-15973E7BD7F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29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.xml"/><Relationship Id="rId4" Type="http://schemas.openxmlformats.org/officeDocument/2006/relationships/image" Target="../media/image18.sv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5.xml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6.xml"/><Relationship Id="rId4" Type="http://schemas.openxmlformats.org/officeDocument/2006/relationships/image" Target="../media/image21.sv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.xml"/><Relationship Id="rId5" Type="http://schemas.openxmlformats.org/officeDocument/2006/relationships/image" Target="../media/image19.jpeg"/><Relationship Id="rId4" Type="http://schemas.openxmlformats.org/officeDocument/2006/relationships/image" Target="../media/image21.sv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Relationship Id="rId4" Type="http://schemas.openxmlformats.org/officeDocument/2006/relationships/image" Target="../media/image18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.xml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.xml"/><Relationship Id="rId4" Type="http://schemas.openxmlformats.org/officeDocument/2006/relationships/image" Target="../media/image21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.xml"/><Relationship Id="rId5" Type="http://schemas.openxmlformats.org/officeDocument/2006/relationships/image" Target="../media/image19.jpeg"/><Relationship Id="rId4" Type="http://schemas.openxmlformats.org/officeDocument/2006/relationships/image" Target="../media/image21.sv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8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.xml"/><Relationship Id="rId6" Type="http://schemas.openxmlformats.org/officeDocument/2006/relationships/image" Target="../media/image14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1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.xml"/><Relationship Id="rId6" Type="http://schemas.openxmlformats.org/officeDocument/2006/relationships/image" Target="../media/image2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ain cover title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3301DE04-3918-E143-A2F3-A7F01D2DF7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1888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188800 w 12192000"/>
              <a:gd name="connsiteY3" fmla="*/ 6858000 h 6858000"/>
              <a:gd name="connsiteX4" fmla="*/ 0 w 12192000"/>
              <a:gd name="connsiteY4" fmla="*/ 0 h 6858000"/>
              <a:gd name="connsiteX5" fmla="*/ 1004400 w 12192000"/>
              <a:gd name="connsiteY5" fmla="*/ 0 h 6858000"/>
              <a:gd name="connsiteX6" fmla="*/ 10044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118880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188800" y="6858000"/>
                </a:lnTo>
                <a:close/>
                <a:moveTo>
                  <a:pt x="0" y="0"/>
                </a:moveTo>
                <a:lnTo>
                  <a:pt x="1004400" y="0"/>
                </a:lnTo>
                <a:lnTo>
                  <a:pt x="1004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EB303F50-6FA1-4C65-B6E7-6B5805D10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2716" y="2940564"/>
            <a:ext cx="9351857" cy="684213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cover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7A18DA4-62A1-4388-AA5F-43E642389B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64465" y="3747191"/>
            <a:ext cx="9351857" cy="2427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cap="all" spc="200" baseline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FF359-6535-B743-A551-90F6FBCAF5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1877CAF-55AF-ED50-3059-64B24E8A51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3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_Oral Care">
    <p:bg>
      <p:bgPr>
        <a:solidFill>
          <a:srgbClr val="09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427C4CFC-BD6E-B642-8E9F-F4E6822B77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42010" y="3660658"/>
            <a:ext cx="3339516" cy="1695777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ts val="1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2C999333-FC4A-48C1-BE19-3F6895EE2D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9518" y="1750566"/>
            <a:ext cx="5062557" cy="169577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spcBef>
                <a:spcPts val="1000"/>
              </a:spcBef>
              <a:defRPr sz="4800" b="1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chapter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26DCD7-6BCD-9C4F-BC47-EA6E3D3B6B3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0CEE87-26B6-8D4E-8EDB-82682E2E09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3936" y="745958"/>
            <a:ext cx="4116179" cy="536608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F02795-2CF2-6C60-67B1-E502BE83700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999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F2EE-42BB-4EB6-8FC2-5E56E4F34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75A20-F354-407F-8F71-92C914742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71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895B6F9-54DB-428E-9A0A-FA1DD7C58F6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000" y="558000"/>
            <a:ext cx="1940914" cy="3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6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929DC8-987C-4BF4-9A49-8F549F1F3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49716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/>
            </a:lvl1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9509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CC9C48B-8F01-477C-A429-B5E465F5632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000" y="558000"/>
            <a:ext cx="1940914" cy="367200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C213809-11F2-4FF6-8836-C61FDCCBA32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72000" y="1490400"/>
            <a:ext cx="7920000" cy="45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EB514B-0857-4EBF-B042-2A3E81792E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53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F4C310-09FC-4B27-9FA2-5128CE9C60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7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B54B2-17FC-4F44-A549-93DE726BD6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4971600"/>
            <a:ext cx="3519536" cy="1022713"/>
          </a:xfrm>
        </p:spPr>
        <p:txBody>
          <a:bodyPr anchor="b"/>
          <a:lstStyle>
            <a:lvl1pPr>
              <a:spcBef>
                <a:spcPts val="600"/>
              </a:spcBef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67E2D2-7C31-4CEA-8775-7B4E031C03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3475" y="1490401"/>
            <a:ext cx="6361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6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19E3D3-0D4F-48CE-AB93-69E448E9847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000" y="558000"/>
            <a:ext cx="1940914" cy="3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6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929DC8-987C-4BF4-9A49-8F549F1F3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49716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094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C213809-11F2-4FF6-8836-C61FDCCBA32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72000" y="1490400"/>
            <a:ext cx="7920000" cy="45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EB514B-0857-4EBF-B042-2A3E81792E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53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F4C310-09FC-4B27-9FA2-5128CE9C60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7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B54B2-17FC-4F44-A549-93DE726BD6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4971600"/>
            <a:ext cx="3519536" cy="1022713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087B06F-69A6-4EAD-A196-9FC5E6C0FDA6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000" y="558000"/>
            <a:ext cx="1940914" cy="36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940724-CD0A-4966-9236-B1E83A63E8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3475" y="1490401"/>
            <a:ext cx="6361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2258559"/>
            <a:ext cx="5643563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9999" y="1713600"/>
            <a:ext cx="976676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29120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9998" y="2257200"/>
            <a:ext cx="5643927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235929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96ED-8270-4BD9-9069-84F474882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A3A6B-089A-48DA-907F-9446B12760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73D13-8BEF-4470-A16D-19EDE6E7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105BF4-D562-44BF-BA5C-F9CA4C0FE9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910800"/>
            <a:ext cx="11466000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1F0EAC-DF03-4553-8D22-C26B163DC9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0363" y="1710000"/>
            <a:ext cx="11466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13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content +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7F44-1A9D-43CE-8B94-70E892BCC6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F0CD56-CDEF-4F99-82E9-F8344BA7D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17232-4933-4B44-AB0A-14F735246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A8CE99-0AD9-4D9C-9C09-47545620E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10000"/>
            <a:ext cx="11464925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CF1398-AEAE-44BE-B05F-E03B17EB921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2376000"/>
            <a:ext cx="114660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51D583-D2F5-4206-82FD-3E7E687E57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910800"/>
            <a:ext cx="11466513" cy="39600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2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738-2E1C-4407-AE23-FC7C52247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B932A-F9A4-4379-8F69-FA63BDFA2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47A58-42BF-4A47-A878-643A5CD2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C6D4BB-14E1-42DC-832A-2D0CE78632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910800"/>
            <a:ext cx="11466512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10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trategy Overall B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25498EA-A01F-4F61-B5A8-3791BA368B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329" y="1157669"/>
            <a:ext cx="10259892" cy="533520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4EFE5697-B3D6-474B-80C5-EDB8349D5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7B5C019-967B-B2FA-DE0F-87E671D73C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9878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F2EE-42BB-4EB6-8FC2-5E56E4F34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75A20-F354-407F-8F71-92C914742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09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1708150"/>
            <a:ext cx="5626800" cy="4003200"/>
          </a:xfrm>
        </p:spPr>
        <p:txBody>
          <a:bodyPr>
            <a:noAutofit/>
          </a:bodyPr>
          <a:lstStyle>
            <a:lvl1pPr>
              <a:defRPr sz="14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Content Placeholder 35"/>
          <p:cNvSpPr>
            <a:spLocks noGrp="1"/>
          </p:cNvSpPr>
          <p:nvPr>
            <p:ph sz="quarter" idx="14" hasCustomPrompt="1"/>
          </p:nvPr>
        </p:nvSpPr>
        <p:spPr>
          <a:xfrm>
            <a:off x="6191574" y="1708150"/>
            <a:ext cx="5626800" cy="4003200"/>
          </a:xfrm>
        </p:spPr>
        <p:txBody>
          <a:bodyPr>
            <a:noAutofit/>
          </a:bodyPr>
          <a:lstStyle>
            <a:lvl1pPr>
              <a:defRPr sz="14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65527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320398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1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9" y="1708150"/>
            <a:ext cx="11466873" cy="4018118"/>
          </a:xfrm>
        </p:spPr>
        <p:txBody>
          <a:bodyPr>
            <a:noAutofit/>
          </a:bodyPr>
          <a:lstStyle>
            <a:lvl1pPr>
              <a:defRPr sz="14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909635"/>
            <a:ext cx="11477331" cy="3968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159796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56AB75-BB87-47BA-8AF5-443386A6B986}" type="datetimeFigureOut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25/01/2025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CD885-F3F1-4D42-8AAF-07F68FD010EE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36839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56AB75-BB87-47BA-8AF5-443386A6B986}" type="datetimeFigureOut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25/01/2025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CD885-F3F1-4D42-8AAF-07F68FD010EE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42402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199" y="430717"/>
            <a:ext cx="10988673" cy="40411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140036" y="6393508"/>
            <a:ext cx="5626742" cy="1980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403746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1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96ED-8270-4BD9-9069-84F474882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A3A6B-089A-48DA-907F-9446B12760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73D13-8BEF-4470-A16D-19EDE6E7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1F0EAC-DF03-4553-8D22-C26B163DC9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0363" y="1710000"/>
            <a:ext cx="11466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9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14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4BEE3-566C-4068-A777-C3A4762E861B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508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Strategy Overall B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7B5C019-967B-B2FA-DE0F-87E671D73C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93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rategy Overall B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EA5CCEF-DA53-DA44-820F-4A0BBAB7A3D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4E61F-69BC-594C-BFA1-42D74BE9F5C8}"/>
              </a:ext>
            </a:extLst>
          </p:cNvPr>
          <p:cNvSpPr/>
          <p:nvPr/>
        </p:nvSpPr>
        <p:spPr>
          <a:xfrm>
            <a:off x="6797252" y="0"/>
            <a:ext cx="5394747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F32CF2CB-2521-1C46-9129-73DE4EA6D9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81800" y="837054"/>
            <a:ext cx="3255892" cy="51838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000" b="0" i="0"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5D1FA99-394E-44DF-B7F3-C55EDB3AF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41474" y="2855667"/>
            <a:ext cx="4656137" cy="363720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6" name="Title 9">
            <a:extLst>
              <a:ext uri="{FF2B5EF4-FFF2-40B4-BE49-F238E27FC236}">
                <a16:creationId xmlns:a16="http://schemas.microsoft.com/office/drawing/2014/main" id="{A5AA7BF2-AA6D-4BB4-93CA-667431F34B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1473" y="436426"/>
            <a:ext cx="4656137" cy="1455553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48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DB6F49B-2D4B-4840-AA87-2566C736A5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1474" y="1963336"/>
            <a:ext cx="4656140" cy="4855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cap="all" spc="200" baseline="0">
                <a:solidFill>
                  <a:schemeClr val="tx2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1DC571-B16F-014C-A410-5FAA8DAB22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A7C11995-FA13-96C0-24C8-F4D15621F2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53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rategy Overall BPC 2">
    <p:bg>
      <p:bgPr>
        <a:solidFill>
          <a:srgbClr val="09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59923D-C22E-C049-8651-DAA476823886}"/>
              </a:ext>
            </a:extLst>
          </p:cNvPr>
          <p:cNvSpPr/>
          <p:nvPr/>
        </p:nvSpPr>
        <p:spPr>
          <a:xfrm>
            <a:off x="999598" y="0"/>
            <a:ext cx="95491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BDF73F7-33F9-429B-A1AB-2CE6C2189F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95329" y="1522643"/>
            <a:ext cx="8798058" cy="467288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FD40B120-7C5F-4E8A-A78B-9D0C349F3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90"/>
            <a:ext cx="8798059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516F4D0-5BB5-4719-80B6-9A42C433FF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95333" y="872883"/>
            <a:ext cx="8798055" cy="378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cap="all" spc="200" baseline="0">
                <a:solidFill>
                  <a:schemeClr val="tx2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4A6B5-0075-4A4E-9241-06D0A6897E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CB61A54-4822-2781-BFFD-6AFDFBF5D37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59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lanet Positi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2EAFEA6-72EE-F449-A47F-67ADBDF8D3F7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F45407B-6FB5-E54F-AE44-D6374FF9B8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67730" y="5299676"/>
            <a:ext cx="2523137" cy="118094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7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30AE928-86B7-614E-8C72-5C63607393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42000" y="1747838"/>
            <a:ext cx="3211200" cy="5115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000" b="0" i="0"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629F53BE-AB02-084C-88C8-0307E0F0E74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953200" y="0"/>
            <a:ext cx="3254399" cy="51831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000" b="0" i="0"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B1509C0-92A7-488E-A338-8F75C6E9F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329" y="1157669"/>
            <a:ext cx="4139629" cy="51837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20" name="Title 9">
            <a:extLst>
              <a:ext uri="{FF2B5EF4-FFF2-40B4-BE49-F238E27FC236}">
                <a16:creationId xmlns:a16="http://schemas.microsoft.com/office/drawing/2014/main" id="{CEACC795-FCF1-41C4-B2F2-749BC1E060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9" y="310289"/>
            <a:ext cx="7325654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E80971-699D-8F4F-ACB5-EB57BBB5CB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0C4E9BA-F8B5-09AC-916D-1B91A02A16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1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lanet Positiv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0AE4CE-293B-5D4E-BCAA-4734386DC773}"/>
              </a:ext>
            </a:extLst>
          </p:cNvPr>
          <p:cNvSpPr/>
          <p:nvPr/>
        </p:nvSpPr>
        <p:spPr>
          <a:xfrm>
            <a:off x="-22273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4C72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3DF32EAD-6DA6-D548-A61C-C1773F5A2F1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599363" y="382114"/>
            <a:ext cx="2105025" cy="29139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000">
                <a:solidFill>
                  <a:srgbClr val="094C72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A2468524-0800-FE4C-B527-406BD1A49C8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99363" y="3523100"/>
            <a:ext cx="2105025" cy="29139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000" b="0" i="0">
                <a:solidFill>
                  <a:srgbClr val="094C72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48888265-794C-2C49-A148-17EE8ED534D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903246" y="1949724"/>
            <a:ext cx="2105025" cy="29139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000">
                <a:solidFill>
                  <a:srgbClr val="094C72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6AC56E4F-37B3-C24D-BABA-E5399D8C7C2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03246" y="0"/>
            <a:ext cx="2105025" cy="17335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000" b="0" i="0">
                <a:solidFill>
                  <a:srgbClr val="094C72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C919A91-8CFC-4246-91D4-4F55A0BEE9B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903246" y="5082638"/>
            <a:ext cx="2105025" cy="17753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000">
                <a:solidFill>
                  <a:srgbClr val="094C72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E44D9B40-6AE6-1049-BB79-5290D0DE74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329" y="1157669"/>
            <a:ext cx="5997722" cy="533520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ED29ED01-E647-40CA-B331-10764A8B0C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9" y="310289"/>
            <a:ext cx="599772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889128-CE85-F84E-AAFF-37D705A4AAE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E5BE2FD-9E28-978E-AA51-108908C97E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261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lanet Positiv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B7DEB8-C051-5B45-8F8C-78E3BC09D342}"/>
              </a:ext>
            </a:extLst>
          </p:cNvPr>
          <p:cNvSpPr/>
          <p:nvPr/>
        </p:nvSpPr>
        <p:spPr>
          <a:xfrm>
            <a:off x="-22273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4C72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7110E3C-A985-294E-948B-7F9954C790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329" y="1157669"/>
            <a:ext cx="7573388" cy="533520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DC6C6315-530D-EB46-97E0-21B50E119DF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04388" y="3513385"/>
            <a:ext cx="2120900" cy="29654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000" b="0" i="0"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4EBEF543-7B54-2547-9BC3-7048C4C2724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704388" y="371475"/>
            <a:ext cx="2120900" cy="29654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000" b="0" i="0"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20537297-7BF6-484C-A510-9560AEBF7A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7573387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8EDC4E-F5E3-EE4C-BDF6-B4303EDBB4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2DB823CC-7BD5-017D-44EA-AF73886932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931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BPC Pinboard 1">
    <p:bg>
      <p:bgPr>
        <a:solidFill>
          <a:srgbClr val="09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662EE0-870F-704D-A7ED-8F5EC3EDD7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8400" cy="22860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17A9457-0A41-C74E-9230-E5DE994F25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8400" y="0"/>
            <a:ext cx="3049200" cy="22860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DEE7E0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1E847C6-2B69-DA4C-B721-1E40419D9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47600" y="0"/>
            <a:ext cx="3049200" cy="22860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DEE7E0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176E9A84-4A93-F744-9657-04C578DEA7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85999"/>
            <a:ext cx="3049200" cy="2286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DEE7E0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371B36B-1E00-6247-9937-C5D38C2F8E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8400" y="4572000"/>
            <a:ext cx="3049200" cy="2286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DEE7E0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18E4D83-8ED2-4348-8B35-7177586A1B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7600" y="2286000"/>
            <a:ext cx="3049200" cy="45720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DEE7E0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FD30A921-7D67-004B-A125-1D690BB606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572000"/>
            <a:ext cx="3049200" cy="2286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DEE7E0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9FA9362-0A8B-4B4C-8D7B-B5CA91A078A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49200" y="2286000"/>
            <a:ext cx="3049200" cy="45720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DEE7E0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2D7E14-C832-9844-AEBE-26F0D3940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8233" y="2750238"/>
            <a:ext cx="1162388" cy="139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64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Overall - p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4EFE5697-B3D6-474B-80C5-EDB8349D5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B4DD271-8784-E544-AEFE-173CAC5A39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329" y="4641011"/>
            <a:ext cx="4950196" cy="1851864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F1D56C-2929-364C-BFA2-5FDD2F05A4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329" y="1133907"/>
            <a:ext cx="4950196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6F9D54D9-D1CC-8E4F-B3C8-E7734C6922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95030" y="1897810"/>
            <a:ext cx="4950195" cy="2570671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41DC4B9-B9C0-7843-AC41-FBEB838E5F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5024" y="4641011"/>
            <a:ext cx="4950196" cy="1851864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9B73F1B6-36F5-A942-BC18-4FC23B3BEA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5024" y="1133907"/>
            <a:ext cx="4950196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4977FAA-042A-5E4E-B593-F780E6D7E71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05025" y="1897810"/>
            <a:ext cx="4950195" cy="2570671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2E2089-F576-A540-B38E-8C626612B8B5}"/>
              </a:ext>
            </a:extLst>
          </p:cNvPr>
          <p:cNvCxnSpPr>
            <a:cxnSpLocks/>
          </p:cNvCxnSpPr>
          <p:nvPr/>
        </p:nvCxnSpPr>
        <p:spPr>
          <a:xfrm>
            <a:off x="6418053" y="1133907"/>
            <a:ext cx="0" cy="5358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D46DA0-19F6-A9DD-10D2-07F3DE8B7A7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7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cover title_Skin Cleansing 1">
    <p:bg>
      <p:bgPr>
        <a:solidFill>
          <a:srgbClr val="09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DD88B6E-3673-CB40-96D0-F2EAC303A1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300" y="3332"/>
            <a:ext cx="10185400" cy="6858000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EB303F50-6FA1-4C65-B6E7-6B5805D10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2716" y="2940564"/>
            <a:ext cx="9351857" cy="684213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cover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7A18DA4-62A1-4388-AA5F-43E642389B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64465" y="3747191"/>
            <a:ext cx="9351857" cy="2427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cap="all" spc="200" baseline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FF359-6535-B743-A551-90F6FBCAF5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59F4383-FE56-B56E-1316-96A0FA9F51F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793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Overall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4EFE5697-B3D6-474B-80C5-EDB8349D5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B4DD271-8784-E544-AEFE-173CAC5A39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329" y="1943100"/>
            <a:ext cx="4950196" cy="4549775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F1D56C-2929-364C-BFA2-5FDD2F05A4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329" y="1133907"/>
            <a:ext cx="4950196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41DC4B9-B9C0-7843-AC41-FBEB838E5F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5024" y="1943100"/>
            <a:ext cx="4950196" cy="4549775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9B73F1B6-36F5-A942-BC18-4FC23B3BEA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5024" y="1133907"/>
            <a:ext cx="4950196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2E2089-F576-A540-B38E-8C626612B8B5}"/>
              </a:ext>
            </a:extLst>
          </p:cNvPr>
          <p:cNvCxnSpPr>
            <a:cxnSpLocks/>
          </p:cNvCxnSpPr>
          <p:nvPr/>
        </p:nvCxnSpPr>
        <p:spPr>
          <a:xfrm>
            <a:off x="6418053" y="1133907"/>
            <a:ext cx="0" cy="5358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474F0E78-30B7-D7DC-5A22-CCE7ABD6E9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461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Overall - pic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4EFE5697-B3D6-474B-80C5-EDB8349D5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B4DD271-8784-E544-AEFE-173CAC5A39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031" y="4572000"/>
            <a:ext cx="3328727" cy="1920875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F1D56C-2929-364C-BFA2-5FDD2F05A4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329" y="1133907"/>
            <a:ext cx="3328727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6F9D54D9-D1CC-8E4F-B3C8-E7734C6922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95031" y="1880558"/>
            <a:ext cx="3328726" cy="2587924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EB6C531-EA0C-D548-B716-BF253ECF7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26493" y="4572000"/>
            <a:ext cx="3328727" cy="1920875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E8469C7-3C19-2540-9BED-C5A62A33EB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26493" y="1133907"/>
            <a:ext cx="3328727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32DEB42-CA12-B643-A565-197CF877173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26494" y="1880558"/>
            <a:ext cx="3328726" cy="2587924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5243FA4-4DF1-3648-A594-F026A45663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57506" y="4572000"/>
            <a:ext cx="3328727" cy="1920875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E0D96F08-502B-7245-A6ED-1D35DACEEA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7506" y="1133907"/>
            <a:ext cx="3328727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E2150403-21FA-6348-9E27-1958AF78158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57507" y="1880558"/>
            <a:ext cx="3328726" cy="2587924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2254E59-DDB5-3202-84F9-684786EEE7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527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 Overall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4EFE5697-B3D6-474B-80C5-EDB8349D5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B4DD271-8784-E544-AEFE-173CAC5A39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031" y="1343026"/>
            <a:ext cx="3328727" cy="4559300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F1D56C-2929-364C-BFA2-5FDD2F05A4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031" y="5588508"/>
            <a:ext cx="3328727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EB6C531-EA0C-D548-B716-BF253ECF7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26493" y="1343026"/>
            <a:ext cx="3328727" cy="4559299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E8469C7-3C19-2540-9BED-C5A62A33EB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26195" y="5588508"/>
            <a:ext cx="3328727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5243FA4-4DF1-3648-A594-F026A45663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57506" y="1343026"/>
            <a:ext cx="3328727" cy="4559299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E0D96F08-502B-7245-A6ED-1D35DACEEA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7208" y="5588508"/>
            <a:ext cx="3328727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CD3D868-3D93-B848-5709-372FAAA384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08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Overall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4EFE5697-B3D6-474B-80C5-EDB8349D5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B4DD271-8784-E544-AEFE-173CAC5A39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329" y="2958505"/>
            <a:ext cx="4950196" cy="733601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F1D56C-2929-364C-BFA2-5FDD2F05A4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329" y="1133908"/>
            <a:ext cx="4950196" cy="392968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6F9D54D9-D1CC-8E4F-B3C8-E7734C6922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95030" y="1630393"/>
            <a:ext cx="4950195" cy="1328112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41DC4B9-B9C0-7843-AC41-FBEB838E5F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5024" y="2958505"/>
            <a:ext cx="4950196" cy="733601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9B73F1B6-36F5-A942-BC18-4FC23B3BEA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5024" y="1133908"/>
            <a:ext cx="4950196" cy="392968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4977FAA-042A-5E4E-B593-F780E6D7E71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05025" y="1630393"/>
            <a:ext cx="4950195" cy="1328112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140431D-D6CD-4545-8AA5-4D9828BCAC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95329" y="5753463"/>
            <a:ext cx="4950196" cy="733601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69F2FCBB-5117-DB4C-9F8A-C3B58D3961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95329" y="3928866"/>
            <a:ext cx="4950196" cy="392968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2D44F87-A318-4042-8F65-29816F4D24E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95030" y="4425351"/>
            <a:ext cx="4950195" cy="1328112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95FEB6D-B71E-3642-968F-42F2106F29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5024" y="5753463"/>
            <a:ext cx="4950196" cy="733601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3F15BB9-BD19-6547-B612-BF95DD5DCD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5024" y="3928866"/>
            <a:ext cx="4950196" cy="392968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C5D95D06-7AD2-4043-BB8E-950FD573B19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05025" y="4425351"/>
            <a:ext cx="4950195" cy="1328112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52AFBB8-B4BD-A241-8747-6A3E07E173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73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 Overall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4EFE5697-B3D6-474B-80C5-EDB8349D5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B4DD271-8784-E544-AEFE-173CAC5A39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329" y="1589103"/>
            <a:ext cx="4950196" cy="2103003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F1D56C-2929-364C-BFA2-5FDD2F05A4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329" y="1133908"/>
            <a:ext cx="4950196" cy="392968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41DC4B9-B9C0-7843-AC41-FBEB838E5F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5024" y="1589103"/>
            <a:ext cx="4950196" cy="2103003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9B73F1B6-36F5-A942-BC18-4FC23B3BEA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5024" y="1133908"/>
            <a:ext cx="4950196" cy="392968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140431D-D6CD-4545-8AA5-4D9828BCAC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95329" y="4447713"/>
            <a:ext cx="4950196" cy="2039351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69F2FCBB-5117-DB4C-9F8A-C3B58D3961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95329" y="3928866"/>
            <a:ext cx="4950196" cy="392968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95FEB6D-B71E-3642-968F-42F2106F29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5024" y="4447713"/>
            <a:ext cx="4950196" cy="2039351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3F15BB9-BD19-6547-B612-BF95DD5DCD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5024" y="3928866"/>
            <a:ext cx="4950196" cy="392968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5ECAE750-D2B6-10E3-289A-344B747BCD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65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Over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4EFE5697-B3D6-474B-80C5-EDB8349D5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B4DD271-8784-E544-AEFE-173CAC5A39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330" y="3821502"/>
            <a:ext cx="2438610" cy="2671374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F1D56C-2929-364C-BFA2-5FDD2F05A4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330" y="1133907"/>
            <a:ext cx="2438610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6F9D54D9-D1CC-8E4F-B3C8-E7734C6922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95031" y="1846054"/>
            <a:ext cx="2438609" cy="1877753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56FF68D-FD28-D446-9BF1-1D256A26D5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97651" y="3821502"/>
            <a:ext cx="2438610" cy="2671374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062C793-C3E8-8844-A839-A4234BA89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7950" y="1133907"/>
            <a:ext cx="2438610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A528C030-5B55-1542-A08C-16B002DF6E4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97651" y="1846054"/>
            <a:ext cx="2438609" cy="1877753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B1CE727-EA64-7048-BF73-AD4B56DD052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99972" y="3821502"/>
            <a:ext cx="2438610" cy="2671374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ED04F7D3-0B0B-0343-B5C0-79DAA17C2C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0271" y="1133907"/>
            <a:ext cx="2438610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40D196F4-AAD3-7D4B-BAA1-7214FF796C4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99972" y="1846054"/>
            <a:ext cx="2438609" cy="1877753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3AF9464B-A252-B841-85B8-2A085F1A5B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16311" y="3821502"/>
            <a:ext cx="2438610" cy="2671374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F4043B48-D74C-DF47-9BCC-BD17AF39EB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16311" y="1133907"/>
            <a:ext cx="2438610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5B825DC8-4956-D646-AC48-BB9E9EA1BC0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116312" y="1846054"/>
            <a:ext cx="2438609" cy="1877753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60926E6-8509-3FDF-BED3-B531F75F44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73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 Over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4EFE5697-B3D6-474B-80C5-EDB8349D5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B4DD271-8784-E544-AEFE-173CAC5A39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330" y="1873188"/>
            <a:ext cx="2438610" cy="4619688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F1D56C-2929-364C-BFA2-5FDD2F05A4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330" y="1133907"/>
            <a:ext cx="2438610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56FF68D-FD28-D446-9BF1-1D256A26D5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97651" y="1873188"/>
            <a:ext cx="2438610" cy="4619688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062C793-C3E8-8844-A839-A4234BA89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7950" y="1133907"/>
            <a:ext cx="2438610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B1CE727-EA64-7048-BF73-AD4B56DD052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99972" y="1873188"/>
            <a:ext cx="2438610" cy="4619688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ED04F7D3-0B0B-0343-B5C0-79DAA17C2C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0271" y="1133907"/>
            <a:ext cx="2438610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3AF9464B-A252-B841-85B8-2A085F1A5B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16311" y="1873188"/>
            <a:ext cx="2438610" cy="4619688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F4043B48-D74C-DF47-9BCC-BD17AF39EB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16311" y="1133907"/>
            <a:ext cx="2438610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4C219AC1-5D82-A756-E275-4A5709E346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218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Over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4EFE5697-B3D6-474B-80C5-EDB8349D5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B4DD271-8784-E544-AEFE-173CAC5A39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330" y="3821502"/>
            <a:ext cx="1964544" cy="2671374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F1D56C-2929-364C-BFA2-5FDD2F05A4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330" y="1133907"/>
            <a:ext cx="1964544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6F9D54D9-D1CC-8E4F-B3C8-E7734C6922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95031" y="1846054"/>
            <a:ext cx="1964543" cy="1877753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56FF68D-FD28-D446-9BF1-1D256A26D5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68793" y="3821502"/>
            <a:ext cx="1964544" cy="2671374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062C793-C3E8-8844-A839-A4234BA89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9092" y="1133907"/>
            <a:ext cx="1964544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A528C030-5B55-1542-A08C-16B002DF6E4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68793" y="1846054"/>
            <a:ext cx="1964543" cy="1877753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B1CE727-EA64-7048-BF73-AD4B56DD052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42555" y="3821502"/>
            <a:ext cx="1964544" cy="2671374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ED04F7D3-0B0B-0343-B5C0-79DAA17C2C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42854" y="1133907"/>
            <a:ext cx="1964544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40D196F4-AAD3-7D4B-BAA1-7214FF796C4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442555" y="1846054"/>
            <a:ext cx="1964543" cy="1877753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3AF9464B-A252-B841-85B8-2A085F1A5B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16317" y="3821502"/>
            <a:ext cx="1964544" cy="2671374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F4043B48-D74C-DF47-9BCC-BD17AF39EB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16616" y="1133907"/>
            <a:ext cx="1964544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5B825DC8-4956-D646-AC48-BB9E9EA1BC0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16317" y="1846054"/>
            <a:ext cx="1964543" cy="1877753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46AE57BC-E499-FE43-8E40-FFCC01A974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0078" y="3821502"/>
            <a:ext cx="1964544" cy="2671374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1A2BB67D-50CB-1D41-956C-71567C5036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90377" y="1133907"/>
            <a:ext cx="1964544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01C3FC93-39CF-0B41-96A7-F5D41138760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90078" y="1846054"/>
            <a:ext cx="1964543" cy="1877753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AAE48FC-551B-F1B8-B94F-79CBC0F738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768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ive Column Over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4EFE5697-B3D6-474B-80C5-EDB8349D5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B4DD271-8784-E544-AEFE-173CAC5A39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330" y="1873188"/>
            <a:ext cx="1964544" cy="4619688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F1D56C-2929-364C-BFA2-5FDD2F05A4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330" y="1133907"/>
            <a:ext cx="1964544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56FF68D-FD28-D446-9BF1-1D256A26D5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68793" y="1873188"/>
            <a:ext cx="1964544" cy="4619688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062C793-C3E8-8844-A839-A4234BA89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9092" y="1133907"/>
            <a:ext cx="1964544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B1CE727-EA64-7048-BF73-AD4B56DD052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42555" y="1873188"/>
            <a:ext cx="1964544" cy="4619688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ED04F7D3-0B0B-0343-B5C0-79DAA17C2C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42854" y="1133907"/>
            <a:ext cx="1964544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3AF9464B-A252-B841-85B8-2A085F1A5B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16317" y="1873188"/>
            <a:ext cx="1964544" cy="4619688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F4043B48-D74C-DF47-9BCC-BD17AF39EB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16616" y="1133907"/>
            <a:ext cx="1964544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46AE57BC-E499-FE43-8E40-FFCC01A974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0078" y="1873188"/>
            <a:ext cx="1964544" cy="4619688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1A2BB67D-50CB-1D41-956C-71567C5036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90377" y="1133907"/>
            <a:ext cx="1964544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6956B56-8D98-E743-9E12-7A57E30BE0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859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ain cover title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3301DE04-3918-E143-A2F3-A7F01D2DF7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1888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188800 w 12192000"/>
              <a:gd name="connsiteY3" fmla="*/ 6858000 h 6858000"/>
              <a:gd name="connsiteX4" fmla="*/ 0 w 12192000"/>
              <a:gd name="connsiteY4" fmla="*/ 0 h 6858000"/>
              <a:gd name="connsiteX5" fmla="*/ 1004400 w 12192000"/>
              <a:gd name="connsiteY5" fmla="*/ 0 h 6858000"/>
              <a:gd name="connsiteX6" fmla="*/ 10044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118880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188800" y="6858000"/>
                </a:lnTo>
                <a:close/>
                <a:moveTo>
                  <a:pt x="0" y="0"/>
                </a:moveTo>
                <a:lnTo>
                  <a:pt x="1004400" y="0"/>
                </a:lnTo>
                <a:lnTo>
                  <a:pt x="1004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EB303F50-6FA1-4C65-B6E7-6B5805D10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2716" y="2940564"/>
            <a:ext cx="9351857" cy="684213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cover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7A18DA4-62A1-4388-AA5F-43E642389B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64465" y="3747191"/>
            <a:ext cx="9351857" cy="2427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cap="all" spc="200" baseline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FF359-6535-B743-A551-90F6FBCAF5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1877CAF-55AF-ED50-3059-64B24E8A51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8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cover title_Skin Cleansing 2">
    <p:bg>
      <p:bgPr>
        <a:solidFill>
          <a:srgbClr val="09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1EA1F6-B561-0E4A-A578-2860113275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300" y="3332"/>
            <a:ext cx="10185400" cy="6858000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EB303F50-6FA1-4C65-B6E7-6B5805D10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2716" y="2940564"/>
            <a:ext cx="9351857" cy="684213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cover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7A18DA4-62A1-4388-AA5F-43E642389B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64465" y="3747191"/>
            <a:ext cx="9351857" cy="2427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cap="all" spc="200" baseline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FF359-6535-B743-A551-90F6FBCAF5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415B718-7C57-F23A-E4D9-5B2DA5001E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385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cover title_Skin Cleansing 1">
    <p:bg>
      <p:bgPr>
        <a:solidFill>
          <a:srgbClr val="09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DD88B6E-3673-CB40-96D0-F2EAC303A1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300" y="3332"/>
            <a:ext cx="10185400" cy="6858000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EB303F50-6FA1-4C65-B6E7-6B5805D10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2716" y="2940564"/>
            <a:ext cx="9351857" cy="684213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cover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7A18DA4-62A1-4388-AA5F-43E642389B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64465" y="3747191"/>
            <a:ext cx="9351857" cy="2427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cap="all" spc="200" baseline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FF359-6535-B743-A551-90F6FBCAF5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59F4383-FE56-B56E-1316-96A0FA9F51F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742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cover title_Skin Cleansing 2">
    <p:bg>
      <p:bgPr>
        <a:solidFill>
          <a:srgbClr val="09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1EA1F6-B561-0E4A-A578-2860113275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300" y="3332"/>
            <a:ext cx="10185400" cy="6858000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EB303F50-6FA1-4C65-B6E7-6B5805D10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2716" y="2940564"/>
            <a:ext cx="9351857" cy="684213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cover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7A18DA4-62A1-4388-AA5F-43E642389B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64465" y="3747191"/>
            <a:ext cx="9351857" cy="2427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cap="all" spc="200" baseline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FF359-6535-B743-A551-90F6FBCAF5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415B718-7C57-F23A-E4D9-5B2DA5001E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973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cover title_Deos 2">
    <p:bg>
      <p:bgPr>
        <a:solidFill>
          <a:srgbClr val="09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DE5D94C-2FA5-4F41-A09B-A8724BBBE6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300" y="3332"/>
            <a:ext cx="10185400" cy="6858000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EB303F50-6FA1-4C65-B6E7-6B5805D10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2716" y="2940564"/>
            <a:ext cx="9351857" cy="684213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cover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7A18DA4-62A1-4388-AA5F-43E642389B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64465" y="3747191"/>
            <a:ext cx="9351857" cy="2427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cap="all" spc="200" baseline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FF359-6535-B743-A551-90F6FBCAF5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526659B-DA2A-C166-B9BD-C3D0908EFA6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372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cover title_Oral Care 1">
    <p:bg>
      <p:bgPr>
        <a:solidFill>
          <a:srgbClr val="09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C2BF7F-E218-4745-8689-2C6E0092E9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300" y="3332"/>
            <a:ext cx="10185400" cy="6858000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EB303F50-6FA1-4C65-B6E7-6B5805D10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2716" y="2940564"/>
            <a:ext cx="9351857" cy="684213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cover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7A18DA4-62A1-4388-AA5F-43E642389B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64465" y="3747191"/>
            <a:ext cx="9351857" cy="2427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cap="all" spc="200" baseline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FF359-6535-B743-A551-90F6FBCAF5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9A5CE05-BA2E-4BF9-D613-624FAC6DE14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680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cover title_Oral Care 2">
    <p:bg>
      <p:bgPr>
        <a:solidFill>
          <a:srgbClr val="09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3795814-3033-8F48-8025-6236ABA8B92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300" y="3332"/>
            <a:ext cx="10185400" cy="6858000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EB303F50-6FA1-4C65-B6E7-6B5805D10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2716" y="2940564"/>
            <a:ext cx="9351857" cy="684213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cover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7A18DA4-62A1-4388-AA5F-43E642389B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64465" y="3747191"/>
            <a:ext cx="9351857" cy="2427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cap="all" spc="200" baseline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FF359-6535-B743-A551-90F6FBCAF5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C89CDA5-05C0-1ADE-E4B6-05FFC1BC8E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935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hapter Title">
    <p:bg>
      <p:bgPr>
        <a:solidFill>
          <a:srgbClr val="09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427C4CFC-BD6E-B642-8E9F-F4E6822B77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42010" y="3660658"/>
            <a:ext cx="3339516" cy="1695777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ts val="1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5D2C3747-C27C-224A-ADD8-980A37A425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65600" y="746125"/>
            <a:ext cx="4114800" cy="536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000" b="0" i="0"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2C999333-FC4A-48C1-BE19-3F6895EE2D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9518" y="1750566"/>
            <a:ext cx="5062557" cy="169577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spcBef>
                <a:spcPts val="1000"/>
              </a:spcBef>
              <a:defRPr sz="4800" b="1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chapter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26DCD7-6BCD-9C4F-BC47-EA6E3D3B6B3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4DD6F353-7D55-4E35-5E04-6CD45819BE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738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_Skin Cleansing">
    <p:bg>
      <p:bgPr>
        <a:solidFill>
          <a:srgbClr val="09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427C4CFC-BD6E-B642-8E9F-F4E6822B77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42010" y="3660658"/>
            <a:ext cx="3339516" cy="1695777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ts val="1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2C999333-FC4A-48C1-BE19-3F6895EE2D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9518" y="1750566"/>
            <a:ext cx="5062557" cy="169577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spcBef>
                <a:spcPts val="1000"/>
              </a:spcBef>
              <a:defRPr sz="4800" b="1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chapter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26DCD7-6BCD-9C4F-BC47-EA6E3D3B6B3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0CEE87-26B6-8D4E-8EDB-82682E2E09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3936" y="745958"/>
            <a:ext cx="4116179" cy="536608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4C941620-4F4A-14CE-9093-B8142E35E0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886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_Deos">
    <p:bg>
      <p:bgPr>
        <a:solidFill>
          <a:srgbClr val="09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427C4CFC-BD6E-B642-8E9F-F4E6822B77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42010" y="3660658"/>
            <a:ext cx="3339516" cy="1695777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ts val="1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2C999333-FC4A-48C1-BE19-3F6895EE2D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9518" y="1750566"/>
            <a:ext cx="5062557" cy="169577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spcBef>
                <a:spcPts val="1000"/>
              </a:spcBef>
              <a:defRPr sz="4800" b="1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chapter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26DCD7-6BCD-9C4F-BC47-EA6E3D3B6B3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0CEE87-26B6-8D4E-8EDB-82682E2E09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3936" y="745958"/>
            <a:ext cx="4116179" cy="536608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D922537-066A-4784-596F-0164CAAABDA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811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_Oral Care">
    <p:bg>
      <p:bgPr>
        <a:solidFill>
          <a:srgbClr val="09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427C4CFC-BD6E-B642-8E9F-F4E6822B77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42010" y="3660658"/>
            <a:ext cx="3339516" cy="1695777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ts val="1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2C999333-FC4A-48C1-BE19-3F6895EE2D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9518" y="1750566"/>
            <a:ext cx="5062557" cy="169577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spcBef>
                <a:spcPts val="1000"/>
              </a:spcBef>
              <a:defRPr sz="4800" b="1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chapter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26DCD7-6BCD-9C4F-BC47-EA6E3D3B6B3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0CEE87-26B6-8D4E-8EDB-82682E2E09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3936" y="745958"/>
            <a:ext cx="4116179" cy="536608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F02795-2CF2-6C60-67B1-E502BE83700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33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trategy Overall B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25498EA-A01F-4F61-B5A8-3791BA368B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329" y="1157669"/>
            <a:ext cx="10259892" cy="533520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4EFE5697-B3D6-474B-80C5-EDB8349D5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7B5C019-967B-B2FA-DE0F-87E671D73C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9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cover title_Deos 2">
    <p:bg>
      <p:bgPr>
        <a:solidFill>
          <a:srgbClr val="09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DE5D94C-2FA5-4F41-A09B-A8724BBBE6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300" y="3332"/>
            <a:ext cx="10185400" cy="6858000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EB303F50-6FA1-4C65-B6E7-6B5805D10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2716" y="2940564"/>
            <a:ext cx="9351857" cy="684213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cover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7A18DA4-62A1-4388-AA5F-43E642389B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64465" y="3747191"/>
            <a:ext cx="9351857" cy="2427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cap="all" spc="200" baseline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FF359-6535-B743-A551-90F6FBCAF5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526659B-DA2A-C166-B9BD-C3D0908EFA6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491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Strategy Overall B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7B5C019-967B-B2FA-DE0F-87E671D73C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933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rategy Overall B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EA5CCEF-DA53-DA44-820F-4A0BBAB7A3D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4E61F-69BC-594C-BFA1-42D74BE9F5C8}"/>
              </a:ext>
            </a:extLst>
          </p:cNvPr>
          <p:cNvSpPr/>
          <p:nvPr/>
        </p:nvSpPr>
        <p:spPr>
          <a:xfrm>
            <a:off x="6797252" y="0"/>
            <a:ext cx="5394747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F32CF2CB-2521-1C46-9129-73DE4EA6D9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81800" y="837054"/>
            <a:ext cx="3255892" cy="51838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000" b="0" i="0"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5D1FA99-394E-44DF-B7F3-C55EDB3AF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41474" y="2855667"/>
            <a:ext cx="4656137" cy="363720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6" name="Title 9">
            <a:extLst>
              <a:ext uri="{FF2B5EF4-FFF2-40B4-BE49-F238E27FC236}">
                <a16:creationId xmlns:a16="http://schemas.microsoft.com/office/drawing/2014/main" id="{A5AA7BF2-AA6D-4BB4-93CA-667431F34B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1473" y="436426"/>
            <a:ext cx="4656137" cy="1455553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48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DB6F49B-2D4B-4840-AA87-2566C736A5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1474" y="1963336"/>
            <a:ext cx="4656140" cy="4855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cap="all" spc="200" baseline="0">
                <a:solidFill>
                  <a:schemeClr val="tx2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1DC571-B16F-014C-A410-5FAA8DAB22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A7C11995-FA13-96C0-24C8-F4D15621F2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457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rategy Overall BPC 2">
    <p:bg>
      <p:bgPr>
        <a:solidFill>
          <a:srgbClr val="09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59923D-C22E-C049-8651-DAA476823886}"/>
              </a:ext>
            </a:extLst>
          </p:cNvPr>
          <p:cNvSpPr/>
          <p:nvPr/>
        </p:nvSpPr>
        <p:spPr>
          <a:xfrm>
            <a:off x="999598" y="0"/>
            <a:ext cx="95491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BDF73F7-33F9-429B-A1AB-2CE6C2189F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95329" y="1522643"/>
            <a:ext cx="8798058" cy="467288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FD40B120-7C5F-4E8A-A78B-9D0C349F3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90"/>
            <a:ext cx="8798059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516F4D0-5BB5-4719-80B6-9A42C433FF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95333" y="872883"/>
            <a:ext cx="8798055" cy="378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cap="all" spc="200" baseline="0">
                <a:solidFill>
                  <a:schemeClr val="tx2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4A6B5-0075-4A4E-9241-06D0A6897E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CB61A54-4822-2781-BFFD-6AFDFBF5D37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783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lanet Positi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2EAFEA6-72EE-F449-A47F-67ADBDF8D3F7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F45407B-6FB5-E54F-AE44-D6374FF9B8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67730" y="5299676"/>
            <a:ext cx="2523137" cy="118094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7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30AE928-86B7-614E-8C72-5C63607393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42000" y="1747838"/>
            <a:ext cx="3211200" cy="5115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000" b="0" i="0"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629F53BE-AB02-084C-88C8-0307E0F0E74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953200" y="0"/>
            <a:ext cx="3254399" cy="51831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000" b="0" i="0"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B1509C0-92A7-488E-A338-8F75C6E9F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329" y="1157669"/>
            <a:ext cx="4139629" cy="51837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20" name="Title 9">
            <a:extLst>
              <a:ext uri="{FF2B5EF4-FFF2-40B4-BE49-F238E27FC236}">
                <a16:creationId xmlns:a16="http://schemas.microsoft.com/office/drawing/2014/main" id="{CEACC795-FCF1-41C4-B2F2-749BC1E060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9" y="310289"/>
            <a:ext cx="7325654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E80971-699D-8F4F-ACB5-EB57BBB5CB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0C4E9BA-F8B5-09AC-916D-1B91A02A16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650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lanet Positiv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0AE4CE-293B-5D4E-BCAA-4734386DC773}"/>
              </a:ext>
            </a:extLst>
          </p:cNvPr>
          <p:cNvSpPr/>
          <p:nvPr/>
        </p:nvSpPr>
        <p:spPr>
          <a:xfrm>
            <a:off x="-22273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4C72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3DF32EAD-6DA6-D548-A61C-C1773F5A2F1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599363" y="382114"/>
            <a:ext cx="2105025" cy="29139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000">
                <a:solidFill>
                  <a:srgbClr val="094C72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A2468524-0800-FE4C-B527-406BD1A49C8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99363" y="3523100"/>
            <a:ext cx="2105025" cy="29139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000" b="0" i="0">
                <a:solidFill>
                  <a:srgbClr val="094C72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48888265-794C-2C49-A148-17EE8ED534D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903246" y="1949724"/>
            <a:ext cx="2105025" cy="29139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000">
                <a:solidFill>
                  <a:srgbClr val="094C72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6AC56E4F-37B3-C24D-BABA-E5399D8C7C2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03246" y="0"/>
            <a:ext cx="2105025" cy="17335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000" b="0" i="0">
                <a:solidFill>
                  <a:srgbClr val="094C72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C919A91-8CFC-4246-91D4-4F55A0BEE9B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903246" y="5082638"/>
            <a:ext cx="2105025" cy="17753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000">
                <a:solidFill>
                  <a:srgbClr val="094C72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E44D9B40-6AE6-1049-BB79-5290D0DE74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329" y="1157669"/>
            <a:ext cx="5997722" cy="533520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ED29ED01-E647-40CA-B331-10764A8B0C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9" y="310289"/>
            <a:ext cx="599772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889128-CE85-F84E-AAFF-37D705A4AAE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E5BE2FD-9E28-978E-AA51-108908C97E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862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lanet Positiv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B7DEB8-C051-5B45-8F8C-78E3BC09D342}"/>
              </a:ext>
            </a:extLst>
          </p:cNvPr>
          <p:cNvSpPr/>
          <p:nvPr/>
        </p:nvSpPr>
        <p:spPr>
          <a:xfrm>
            <a:off x="-22273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4C72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7110E3C-A985-294E-948B-7F9954C790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329" y="1157669"/>
            <a:ext cx="7573388" cy="533520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DC6C6315-530D-EB46-97E0-21B50E119DF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04388" y="3513385"/>
            <a:ext cx="2120900" cy="29654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000" b="0" i="0"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4EBEF543-7B54-2547-9BC3-7048C4C2724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704388" y="371475"/>
            <a:ext cx="2120900" cy="29654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000" b="0" i="0"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20537297-7BF6-484C-A510-9560AEBF7A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7573387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8EDC4E-F5E3-EE4C-BDF6-B4303EDBB4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2DB823CC-7BD5-017D-44EA-AF73886932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434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BPC Pinboard 1">
    <p:bg>
      <p:bgPr>
        <a:solidFill>
          <a:srgbClr val="09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662EE0-870F-704D-A7ED-8F5EC3EDD7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8400" cy="22860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17A9457-0A41-C74E-9230-E5DE994F25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8400" y="0"/>
            <a:ext cx="3049200" cy="22860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DEE7E0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1E847C6-2B69-DA4C-B721-1E40419D9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47600" y="0"/>
            <a:ext cx="3049200" cy="22860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DEE7E0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176E9A84-4A93-F744-9657-04C578DEA7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85999"/>
            <a:ext cx="3049200" cy="2286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DEE7E0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371B36B-1E00-6247-9937-C5D38C2F8E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8400" y="4572000"/>
            <a:ext cx="3049200" cy="2286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DEE7E0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18E4D83-8ED2-4348-8B35-7177586A1B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7600" y="2286000"/>
            <a:ext cx="3049200" cy="45720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DEE7E0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FD30A921-7D67-004B-A125-1D690BB606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572000"/>
            <a:ext cx="3049200" cy="2286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DEE7E0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9FA9362-0A8B-4B4C-8D7B-B5CA91A078A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49200" y="2286000"/>
            <a:ext cx="3049200" cy="45720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DEE7E0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2D7E14-C832-9844-AEBE-26F0D3940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8233" y="2750238"/>
            <a:ext cx="1162388" cy="139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2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Overall - p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4EFE5697-B3D6-474B-80C5-EDB8349D5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B4DD271-8784-E544-AEFE-173CAC5A39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329" y="4641011"/>
            <a:ext cx="4950196" cy="1851864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F1D56C-2929-364C-BFA2-5FDD2F05A4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329" y="1133907"/>
            <a:ext cx="4950196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6F9D54D9-D1CC-8E4F-B3C8-E7734C6922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95030" y="1897810"/>
            <a:ext cx="4950195" cy="2570671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41DC4B9-B9C0-7843-AC41-FBEB838E5F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5024" y="4641011"/>
            <a:ext cx="4950196" cy="1851864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9B73F1B6-36F5-A942-BC18-4FC23B3BEA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5024" y="1133907"/>
            <a:ext cx="4950196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4977FAA-042A-5E4E-B593-F780E6D7E71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05025" y="1897810"/>
            <a:ext cx="4950195" cy="2570671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2E2089-F576-A540-B38E-8C626612B8B5}"/>
              </a:ext>
            </a:extLst>
          </p:cNvPr>
          <p:cNvCxnSpPr>
            <a:cxnSpLocks/>
          </p:cNvCxnSpPr>
          <p:nvPr/>
        </p:nvCxnSpPr>
        <p:spPr>
          <a:xfrm>
            <a:off x="6418053" y="1133907"/>
            <a:ext cx="0" cy="5358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D46DA0-19F6-A9DD-10D2-07F3DE8B7A7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405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Overall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4EFE5697-B3D6-474B-80C5-EDB8349D5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B4DD271-8784-E544-AEFE-173CAC5A39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329" y="1943100"/>
            <a:ext cx="4950196" cy="4549775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F1D56C-2929-364C-BFA2-5FDD2F05A4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329" y="1133907"/>
            <a:ext cx="4950196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41DC4B9-B9C0-7843-AC41-FBEB838E5F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5024" y="1943100"/>
            <a:ext cx="4950196" cy="4549775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9B73F1B6-36F5-A942-BC18-4FC23B3BEA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5024" y="1133907"/>
            <a:ext cx="4950196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2E2089-F576-A540-B38E-8C626612B8B5}"/>
              </a:ext>
            </a:extLst>
          </p:cNvPr>
          <p:cNvCxnSpPr>
            <a:cxnSpLocks/>
          </p:cNvCxnSpPr>
          <p:nvPr/>
        </p:nvCxnSpPr>
        <p:spPr>
          <a:xfrm>
            <a:off x="6418053" y="1133907"/>
            <a:ext cx="0" cy="5358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474F0E78-30B7-D7DC-5A22-CCE7ABD6E9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119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Overall - pic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4EFE5697-B3D6-474B-80C5-EDB8349D5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B4DD271-8784-E544-AEFE-173CAC5A39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031" y="4572000"/>
            <a:ext cx="3328727" cy="1920875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F1D56C-2929-364C-BFA2-5FDD2F05A4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329" y="1133907"/>
            <a:ext cx="3328727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6F9D54D9-D1CC-8E4F-B3C8-E7734C6922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95031" y="1880558"/>
            <a:ext cx="3328726" cy="2587924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EB6C531-EA0C-D548-B716-BF253ECF7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26493" y="4572000"/>
            <a:ext cx="3328727" cy="1920875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E8469C7-3C19-2540-9BED-C5A62A33EB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26493" y="1133907"/>
            <a:ext cx="3328727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32DEB42-CA12-B643-A565-197CF877173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26494" y="1880558"/>
            <a:ext cx="3328726" cy="2587924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5243FA4-4DF1-3648-A594-F026A45663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57506" y="4572000"/>
            <a:ext cx="3328727" cy="1920875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E0D96F08-502B-7245-A6ED-1D35DACEEA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7506" y="1133907"/>
            <a:ext cx="3328727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E2150403-21FA-6348-9E27-1958AF78158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57507" y="1880558"/>
            <a:ext cx="3328726" cy="2587924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2254E59-DDB5-3202-84F9-684786EEE7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59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cover title_Oral Care 1">
    <p:bg>
      <p:bgPr>
        <a:solidFill>
          <a:srgbClr val="09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C2BF7F-E218-4745-8689-2C6E0092E9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300" y="3332"/>
            <a:ext cx="10185400" cy="6858000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EB303F50-6FA1-4C65-B6E7-6B5805D10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2716" y="2940564"/>
            <a:ext cx="9351857" cy="684213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cover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7A18DA4-62A1-4388-AA5F-43E642389B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64465" y="3747191"/>
            <a:ext cx="9351857" cy="2427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cap="all" spc="200" baseline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FF359-6535-B743-A551-90F6FBCAF5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9A5CE05-BA2E-4BF9-D613-624FAC6DE14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077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 Overall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4EFE5697-B3D6-474B-80C5-EDB8349D5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B4DD271-8784-E544-AEFE-173CAC5A39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031" y="1343026"/>
            <a:ext cx="3328727" cy="4559300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F1D56C-2929-364C-BFA2-5FDD2F05A4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031" y="5588508"/>
            <a:ext cx="3328727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EB6C531-EA0C-D548-B716-BF253ECF7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26493" y="1343026"/>
            <a:ext cx="3328727" cy="4559299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E8469C7-3C19-2540-9BED-C5A62A33EB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26195" y="5588508"/>
            <a:ext cx="3328727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5243FA4-4DF1-3648-A594-F026A45663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57506" y="1343026"/>
            <a:ext cx="3328727" cy="4559299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E0D96F08-502B-7245-A6ED-1D35DACEEA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7208" y="5588508"/>
            <a:ext cx="3328727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CD3D868-3D93-B848-5709-372FAAA384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932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Overall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4EFE5697-B3D6-474B-80C5-EDB8349D5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B4DD271-8784-E544-AEFE-173CAC5A39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329" y="2958505"/>
            <a:ext cx="4950196" cy="733601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F1D56C-2929-364C-BFA2-5FDD2F05A4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329" y="1133908"/>
            <a:ext cx="4950196" cy="392968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6F9D54D9-D1CC-8E4F-B3C8-E7734C6922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95030" y="1630393"/>
            <a:ext cx="4950195" cy="1328112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41DC4B9-B9C0-7843-AC41-FBEB838E5F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5024" y="2958505"/>
            <a:ext cx="4950196" cy="733601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9B73F1B6-36F5-A942-BC18-4FC23B3BEA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5024" y="1133908"/>
            <a:ext cx="4950196" cy="392968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4977FAA-042A-5E4E-B593-F780E6D7E71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05025" y="1630393"/>
            <a:ext cx="4950195" cy="1328112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140431D-D6CD-4545-8AA5-4D9828BCAC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95329" y="5753463"/>
            <a:ext cx="4950196" cy="733601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69F2FCBB-5117-DB4C-9F8A-C3B58D3961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95329" y="3928866"/>
            <a:ext cx="4950196" cy="392968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2D44F87-A318-4042-8F65-29816F4D24E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95030" y="4425351"/>
            <a:ext cx="4950195" cy="1328112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95FEB6D-B71E-3642-968F-42F2106F29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5024" y="5753463"/>
            <a:ext cx="4950196" cy="733601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3F15BB9-BD19-6547-B612-BF95DD5DCD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5024" y="3928866"/>
            <a:ext cx="4950196" cy="392968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C5D95D06-7AD2-4043-BB8E-950FD573B19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05025" y="4425351"/>
            <a:ext cx="4950195" cy="1328112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52AFBB8-B4BD-A241-8747-6A3E07E173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007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 Overall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4EFE5697-B3D6-474B-80C5-EDB8349D5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B4DD271-8784-E544-AEFE-173CAC5A39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329" y="1589103"/>
            <a:ext cx="4950196" cy="2103003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F1D56C-2929-364C-BFA2-5FDD2F05A4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329" y="1133908"/>
            <a:ext cx="4950196" cy="392968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41DC4B9-B9C0-7843-AC41-FBEB838E5F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5024" y="1589103"/>
            <a:ext cx="4950196" cy="2103003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9B73F1B6-36F5-A942-BC18-4FC23B3BEA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5024" y="1133908"/>
            <a:ext cx="4950196" cy="392968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140431D-D6CD-4545-8AA5-4D9828BCAC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95329" y="4447713"/>
            <a:ext cx="4950196" cy="2039351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69F2FCBB-5117-DB4C-9F8A-C3B58D3961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95329" y="3928866"/>
            <a:ext cx="4950196" cy="392968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95FEB6D-B71E-3642-968F-42F2106F29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5024" y="4447713"/>
            <a:ext cx="4950196" cy="2039351"/>
          </a:xfrm>
          <a:prstGeom prst="rect">
            <a:avLst/>
          </a:prstGeom>
        </p:spPr>
        <p:txBody>
          <a:bodyPr lIns="144000" rIns="144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3F15BB9-BD19-6547-B612-BF95DD5DCD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5024" y="3928866"/>
            <a:ext cx="4950196" cy="392968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column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5ECAE750-D2B6-10E3-289A-344B747BCD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6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Over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4EFE5697-B3D6-474B-80C5-EDB8349D5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B4DD271-8784-E544-AEFE-173CAC5A39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330" y="3821502"/>
            <a:ext cx="2438610" cy="2671374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F1D56C-2929-364C-BFA2-5FDD2F05A4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330" y="1133907"/>
            <a:ext cx="2438610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6F9D54D9-D1CC-8E4F-B3C8-E7734C6922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95031" y="1846054"/>
            <a:ext cx="2438609" cy="1877753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56FF68D-FD28-D446-9BF1-1D256A26D5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97651" y="3821502"/>
            <a:ext cx="2438610" cy="2671374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062C793-C3E8-8844-A839-A4234BA89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7950" y="1133907"/>
            <a:ext cx="2438610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A528C030-5B55-1542-A08C-16B002DF6E4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97651" y="1846054"/>
            <a:ext cx="2438609" cy="1877753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B1CE727-EA64-7048-BF73-AD4B56DD052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99972" y="3821502"/>
            <a:ext cx="2438610" cy="2671374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ED04F7D3-0B0B-0343-B5C0-79DAA17C2C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0271" y="1133907"/>
            <a:ext cx="2438610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40D196F4-AAD3-7D4B-BAA1-7214FF796C4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99972" y="1846054"/>
            <a:ext cx="2438609" cy="1877753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3AF9464B-A252-B841-85B8-2A085F1A5B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16311" y="3821502"/>
            <a:ext cx="2438610" cy="2671374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F4043B48-D74C-DF47-9BCC-BD17AF39EB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16311" y="1133907"/>
            <a:ext cx="2438610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5B825DC8-4956-D646-AC48-BB9E9EA1BC0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116312" y="1846054"/>
            <a:ext cx="2438609" cy="1877753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60926E6-8509-3FDF-BED3-B531F75F44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970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 Over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4EFE5697-B3D6-474B-80C5-EDB8349D5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B4DD271-8784-E544-AEFE-173CAC5A39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330" y="1873188"/>
            <a:ext cx="2438610" cy="4619688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F1D56C-2929-364C-BFA2-5FDD2F05A4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330" y="1133907"/>
            <a:ext cx="2438610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56FF68D-FD28-D446-9BF1-1D256A26D5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97651" y="1873188"/>
            <a:ext cx="2438610" cy="4619688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062C793-C3E8-8844-A839-A4234BA89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7950" y="1133907"/>
            <a:ext cx="2438610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B1CE727-EA64-7048-BF73-AD4B56DD052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99972" y="1873188"/>
            <a:ext cx="2438610" cy="4619688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ED04F7D3-0B0B-0343-B5C0-79DAA17C2C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0271" y="1133907"/>
            <a:ext cx="2438610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3AF9464B-A252-B841-85B8-2A085F1A5B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16311" y="1873188"/>
            <a:ext cx="2438610" cy="4619688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F4043B48-D74C-DF47-9BCC-BD17AF39EB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16311" y="1133907"/>
            <a:ext cx="2438610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4C219AC1-5D82-A756-E275-4A5709E346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1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Over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4EFE5697-B3D6-474B-80C5-EDB8349D5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B4DD271-8784-E544-AEFE-173CAC5A39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330" y="3821502"/>
            <a:ext cx="1964544" cy="2671374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F1D56C-2929-364C-BFA2-5FDD2F05A4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330" y="1133907"/>
            <a:ext cx="1964544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6F9D54D9-D1CC-8E4F-B3C8-E7734C6922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95031" y="1846054"/>
            <a:ext cx="1964543" cy="1877753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56FF68D-FD28-D446-9BF1-1D256A26D5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68793" y="3821502"/>
            <a:ext cx="1964544" cy="2671374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062C793-C3E8-8844-A839-A4234BA89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9092" y="1133907"/>
            <a:ext cx="1964544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A528C030-5B55-1542-A08C-16B002DF6E4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68793" y="1846054"/>
            <a:ext cx="1964543" cy="1877753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B1CE727-EA64-7048-BF73-AD4B56DD052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42555" y="3821502"/>
            <a:ext cx="1964544" cy="2671374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ED04F7D3-0B0B-0343-B5C0-79DAA17C2C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42854" y="1133907"/>
            <a:ext cx="1964544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40D196F4-AAD3-7D4B-BAA1-7214FF796C4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442555" y="1846054"/>
            <a:ext cx="1964543" cy="1877753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3AF9464B-A252-B841-85B8-2A085F1A5B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16317" y="3821502"/>
            <a:ext cx="1964544" cy="2671374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F4043B48-D74C-DF47-9BCC-BD17AF39EB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16616" y="1133907"/>
            <a:ext cx="1964544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5B825DC8-4956-D646-AC48-BB9E9EA1BC0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16317" y="1846054"/>
            <a:ext cx="1964543" cy="1877753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46AE57BC-E499-FE43-8E40-FFCC01A974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0078" y="3821502"/>
            <a:ext cx="1964544" cy="2671374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1A2BB67D-50CB-1D41-956C-71567C5036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90377" y="1133907"/>
            <a:ext cx="1964544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01C3FC93-39CF-0B41-96A7-F5D41138760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90078" y="1846054"/>
            <a:ext cx="1964543" cy="1877753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a picture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AAE48FC-551B-F1B8-B94F-79CBC0F738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97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ive Column Over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700F1C-7B3C-8E4F-AD3F-8DDCE2ABAC75}"/>
              </a:ext>
            </a:extLst>
          </p:cNvPr>
          <p:cNvSpPr/>
          <p:nvPr/>
        </p:nvSpPr>
        <p:spPr>
          <a:xfrm>
            <a:off x="0" y="0"/>
            <a:ext cx="1011290" cy="6858000"/>
          </a:xfrm>
          <a:prstGeom prst="rect">
            <a:avLst/>
          </a:prstGeom>
          <a:solidFill>
            <a:srgbClr val="094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44F"/>
              </a:solidFill>
              <a:latin typeface="Unilever Shilling" panose="020B0502020202020204" pitchFamily="34" charset="0"/>
              <a:cs typeface="Unilever Shilling" panose="020B0502020202020204" pitchFamily="34" charset="0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4EFE5697-B3D6-474B-80C5-EDB8349D5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spcBef>
                <a:spcPts val="1000"/>
              </a:spcBef>
              <a:defRPr sz="3200" b="1">
                <a:solidFill>
                  <a:schemeClr val="tx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AFEC-70E4-1D49-9CD9-ED2CFEEB6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B4DD271-8784-E544-AEFE-173CAC5A39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5330" y="1873188"/>
            <a:ext cx="1964544" cy="4619688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F1D56C-2929-364C-BFA2-5FDD2F05A4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330" y="1133907"/>
            <a:ext cx="1964544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56FF68D-FD28-D446-9BF1-1D256A26D5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68793" y="1873188"/>
            <a:ext cx="1964544" cy="4619688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062C793-C3E8-8844-A839-A4234BA89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9092" y="1133907"/>
            <a:ext cx="1964544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B1CE727-EA64-7048-BF73-AD4B56DD052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42555" y="1873188"/>
            <a:ext cx="1964544" cy="4619688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ED04F7D3-0B0B-0343-B5C0-79DAA17C2C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42854" y="1133907"/>
            <a:ext cx="1964544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3AF9464B-A252-B841-85B8-2A085F1A5B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16317" y="1873188"/>
            <a:ext cx="1964544" cy="4619688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F4043B48-D74C-DF47-9BCC-BD17AF39EB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16616" y="1133907"/>
            <a:ext cx="1964544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46AE57BC-E499-FE43-8E40-FFCC01A974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0078" y="1873188"/>
            <a:ext cx="1964544" cy="4619688"/>
          </a:xfrm>
          <a:prstGeom prst="rect">
            <a:avLst/>
          </a:prstGeom>
        </p:spPr>
        <p:txBody>
          <a:bodyPr lIns="72000" rIns="72000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rgbClr val="1C262E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body copy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1A2BB67D-50CB-1D41-956C-71567C5036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90377" y="1133907"/>
            <a:ext cx="1964544" cy="629729"/>
          </a:xfrm>
          <a:prstGeom prst="rect">
            <a:avLst/>
          </a:prstGeom>
          <a:solidFill>
            <a:schemeClr val="tx1"/>
          </a:solidFill>
        </p:spPr>
        <p:txBody>
          <a:bodyPr tIns="36000" bIns="36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2pPr>
            <a:lvl3pPr marL="9144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3pPr>
            <a:lvl4pPr marL="13716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4pPr>
            <a:lvl5pPr marL="1828800" indent="0" algn="l">
              <a:buNone/>
              <a:defRPr sz="1000" b="0" i="0">
                <a:latin typeface="UnileverShilling" panose="020B0502020202020204" pitchFamily="34" charset="77"/>
                <a:cs typeface="UnileverShilling" panose="020B0502020202020204" pitchFamily="34" charset="77"/>
              </a:defRPr>
            </a:lvl5pPr>
          </a:lstStyle>
          <a:p>
            <a:pPr lvl="0"/>
            <a:r>
              <a:rPr lang="en-GB"/>
              <a:t>Click to add a </a:t>
            </a:r>
            <a:br>
              <a:rPr lang="en-GB"/>
            </a:br>
            <a:r>
              <a:rPr lang="en-GB"/>
              <a:t>column title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6956B56-8D98-E743-9E12-7A57E30BE0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755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895B6F9-54DB-428E-9A0A-FA1DD7C58F6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000" y="558000"/>
            <a:ext cx="1940914" cy="3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6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929DC8-987C-4BF4-9A49-8F549F1F3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49716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/>
            </a:lvl1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6815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CC9C48B-8F01-477C-A429-B5E465F5632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000" y="558000"/>
            <a:ext cx="1940914" cy="367200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C213809-11F2-4FF6-8836-C61FDCCBA32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72000" y="1490400"/>
            <a:ext cx="7920000" cy="45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EB514B-0857-4EBF-B042-2A3E81792E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53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F4C310-09FC-4B27-9FA2-5128CE9C60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7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B54B2-17FC-4F44-A549-93DE726BD6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4971600"/>
            <a:ext cx="3519536" cy="1022713"/>
          </a:xfrm>
        </p:spPr>
        <p:txBody>
          <a:bodyPr anchor="b"/>
          <a:lstStyle>
            <a:lvl1pPr>
              <a:spcBef>
                <a:spcPts val="600"/>
              </a:spcBef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67E2D2-7C31-4CEA-8775-7B4E031C03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3475" y="1490401"/>
            <a:ext cx="6361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3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19E3D3-0D4F-48CE-AB93-69E448E9847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000" y="558000"/>
            <a:ext cx="1940914" cy="3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6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929DC8-987C-4BF4-9A49-8F549F1F3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49716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1984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cover title_Oral Care 2">
    <p:bg>
      <p:bgPr>
        <a:solidFill>
          <a:srgbClr val="09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3795814-3033-8F48-8025-6236ABA8B92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300" y="3332"/>
            <a:ext cx="10185400" cy="6858000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EB303F50-6FA1-4C65-B6E7-6B5805D10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2716" y="2940564"/>
            <a:ext cx="9351857" cy="684213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cover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7A18DA4-62A1-4388-AA5F-43E642389B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64465" y="3747191"/>
            <a:ext cx="9351857" cy="2427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cap="all" spc="200" baseline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FF359-6535-B743-A551-90F6FBCAF5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C89CDA5-05C0-1ADE-E4B6-05FFC1BC8E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71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C213809-11F2-4FF6-8836-C61FDCCBA32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72000" y="1490400"/>
            <a:ext cx="7920000" cy="45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EB514B-0857-4EBF-B042-2A3E81792E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53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F4C310-09FC-4B27-9FA2-5128CE9C60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7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B54B2-17FC-4F44-A549-93DE726BD6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4971600"/>
            <a:ext cx="3519536" cy="1022713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087B06F-69A6-4EAD-A196-9FC5E6C0FDA6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000" y="558000"/>
            <a:ext cx="1940914" cy="36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940724-CD0A-4966-9236-B1E83A63E8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3475" y="1490401"/>
            <a:ext cx="6361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7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2258559"/>
            <a:ext cx="5643563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9999" y="1713600"/>
            <a:ext cx="976676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247853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9998" y="2257200"/>
            <a:ext cx="5643927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259109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96ED-8270-4BD9-9069-84F474882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A3A6B-089A-48DA-907F-9446B12760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73D13-8BEF-4470-A16D-19EDE6E7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105BF4-D562-44BF-BA5C-F9CA4C0FE9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910800"/>
            <a:ext cx="11466000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1F0EAC-DF03-4553-8D22-C26B163DC9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0363" y="1710000"/>
            <a:ext cx="11466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13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content +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7F44-1A9D-43CE-8B94-70E892BCC6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F0CD56-CDEF-4F99-82E9-F8344BA7D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17232-4933-4B44-AB0A-14F735246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A8CE99-0AD9-4D9C-9C09-47545620E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10000"/>
            <a:ext cx="11464925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CF1398-AEAE-44BE-B05F-E03B17EB921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2376000"/>
            <a:ext cx="114660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51D583-D2F5-4206-82FD-3E7E687E57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910800"/>
            <a:ext cx="11466513" cy="39600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15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738-2E1C-4407-AE23-FC7C52247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B932A-F9A4-4379-8F69-FA63BDFA2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47A58-42BF-4A47-A878-643A5CD2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C6D4BB-14E1-42DC-832A-2D0CE78632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910800"/>
            <a:ext cx="11466512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26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F2EE-42BB-4EB6-8FC2-5E56E4F34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75A20-F354-407F-8F71-92C914742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39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footer text</a:t>
            </a:r>
          </a:p>
        </p:txBody>
      </p:sp>
    </p:spTree>
    <p:extLst>
      <p:ext uri="{BB962C8B-B14F-4D97-AF65-F5344CB8AC3E}">
        <p14:creationId xmlns:p14="http://schemas.microsoft.com/office/powerpoint/2010/main" val="299778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4BEE3-566C-4068-A777-C3A4762E861B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043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3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8" y="1708150"/>
            <a:ext cx="3679200" cy="4003675"/>
          </a:xfrm>
        </p:spPr>
        <p:txBody>
          <a:bodyPr>
            <a:noAutofit/>
          </a:bodyPr>
          <a:lstStyle>
            <a:lvl1pPr>
              <a:defRPr sz="14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251326" y="1708150"/>
            <a:ext cx="3679200" cy="4003675"/>
          </a:xfrm>
        </p:spPr>
        <p:txBody>
          <a:bodyPr>
            <a:noAutofit/>
          </a:bodyPr>
          <a:lstStyle>
            <a:lvl1pPr>
              <a:defRPr sz="14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142653" y="1708150"/>
            <a:ext cx="3679200" cy="4003675"/>
          </a:xfrm>
        </p:spPr>
        <p:txBody>
          <a:bodyPr>
            <a:noAutofit/>
          </a:bodyPr>
          <a:lstStyle>
            <a:lvl1pPr>
              <a:defRPr sz="14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909635"/>
            <a:ext cx="11477331" cy="3968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footer text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90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hapter Title">
    <p:bg>
      <p:bgPr>
        <a:solidFill>
          <a:srgbClr val="09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427C4CFC-BD6E-B642-8E9F-F4E6822B77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42010" y="3660658"/>
            <a:ext cx="3339516" cy="1695777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ts val="1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5D2C3747-C27C-224A-ADD8-980A37A425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65600" y="746125"/>
            <a:ext cx="4114800" cy="536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000" b="0" i="0"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2C999333-FC4A-48C1-BE19-3F6895EE2D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9518" y="1750566"/>
            <a:ext cx="5062557" cy="169577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spcBef>
                <a:spcPts val="1000"/>
              </a:spcBef>
              <a:defRPr sz="4800" b="1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chapter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26DCD7-6BCD-9C4F-BC47-EA6E3D3B6B3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4DD6F353-7D55-4E35-5E04-6CD45819BE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2208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USE ME for GBHC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59999" y="342138"/>
            <a:ext cx="11466875" cy="40411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1600"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footer text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03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USE ME for GBHC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59999" y="280589"/>
            <a:ext cx="11466875" cy="40411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1600"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footer text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22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1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96ED-8270-4BD9-9069-84F474882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A3A6B-089A-48DA-907F-9446B12760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73D13-8BEF-4470-A16D-19EDE6E7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1F0EAC-DF03-4553-8D22-C26B163DC9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0363" y="1710000"/>
            <a:ext cx="11466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62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2" y="1708149"/>
            <a:ext cx="11466511" cy="4018119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footer text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59999" y="430717"/>
            <a:ext cx="11466875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57188" y="909635"/>
            <a:ext cx="11477331" cy="3968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4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6 x 3 x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60362" y="1712368"/>
            <a:ext cx="5642078" cy="4000498"/>
          </a:xfrm>
        </p:spPr>
        <p:txBody>
          <a:bodyPr>
            <a:noAutofit/>
          </a:bodyPr>
          <a:lstStyle>
            <a:lvl1pPr>
              <a:defRPr sz="14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600"/>
              </a:spcBef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footer text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4275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8" name="Title Placeholder 1"/>
          <p:cNvSpPr>
            <a:spLocks noGrp="1"/>
          </p:cNvSpPr>
          <p:nvPr>
            <p:ph type="title"/>
          </p:nvPr>
        </p:nvSpPr>
        <p:spPr>
          <a:xfrm>
            <a:off x="360363" y="430717"/>
            <a:ext cx="11466510" cy="40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60362" y="909635"/>
            <a:ext cx="11466511" cy="3968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Content Placeholder 2"/>
          <p:cNvSpPr>
            <a:spLocks noGrp="1"/>
          </p:cNvSpPr>
          <p:nvPr>
            <p:ph idx="21"/>
          </p:nvPr>
        </p:nvSpPr>
        <p:spPr>
          <a:xfrm>
            <a:off x="6183806" y="1712368"/>
            <a:ext cx="2730356" cy="4000498"/>
          </a:xfrm>
        </p:spPr>
        <p:txBody>
          <a:bodyPr>
            <a:noAutofit/>
          </a:bodyPr>
          <a:lstStyle>
            <a:lvl1pPr>
              <a:defRPr sz="14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2" name="Content Placeholder 2"/>
          <p:cNvSpPr>
            <a:spLocks noGrp="1"/>
          </p:cNvSpPr>
          <p:nvPr>
            <p:ph idx="22"/>
          </p:nvPr>
        </p:nvSpPr>
        <p:spPr>
          <a:xfrm>
            <a:off x="9096517" y="1712368"/>
            <a:ext cx="2730356" cy="4000498"/>
          </a:xfrm>
        </p:spPr>
        <p:txBody>
          <a:bodyPr>
            <a:noAutofit/>
          </a:bodyPr>
          <a:lstStyle>
            <a:lvl1pPr>
              <a:defRPr sz="1400" b="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80DBC5D-43EC-4E61-8C58-96DBB3004C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5704" y="-13063"/>
            <a:ext cx="639359" cy="42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8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6F84-E8E4-475C-89EE-CC0AF6298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39B49-B14C-4F2C-85E6-1B230CE21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67D5B-29C8-46FD-8BBC-866601EE3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6C12B-2AB3-4F3B-A361-16DAC4B08EBE}" type="datetimeFigureOut">
              <a:rPr lang="en-GB" smtClean="0"/>
              <a:t>25/01/2025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5D874-B1C0-46B8-94CC-7B72054A2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4E181-BD23-448A-9283-FD29E955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988E0-0690-4C31-B2B3-E21E68117A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41702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6FC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82960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56AB75-BB87-47BA-8AF5-443386A6B986}" type="datetimeFigureOut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25/01/2025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CD885-F3F1-4D42-8AAF-07F68FD010EE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93008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5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C433-9252-44D6-8AA4-495DB59340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6AA46E-1017-4823-B4EC-B35766CE67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1B86A-68D0-4D2D-A5CB-00F231C8B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4B8469-FF2E-4467-8E43-A49A3388A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0DDC14-9B67-4FE8-BC58-A70501A5344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2376000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07D028-2ECB-46AF-8517-CCF9C089D8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9691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1DDE75-E486-4A48-BDBB-2C2A5B5E64D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689419" y="2376000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7A506B6-1DA9-4CD7-9F56-C6BF2FDC18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019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F41FFAE-2857-4B94-916D-0210AE0A176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018838" y="2376000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34C508-C3AF-422F-B1C7-A38F34513A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8347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D9455C4-8047-4B5B-B5BC-4A0379405BC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48257" y="2376488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AEAC907-A41C-4782-BCD8-2B8C0ADD42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77674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56BBA8E-FD61-47C5-A779-B66918B4D32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677674" y="2376000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8EED4C4-55A2-440F-BFEB-B054C51690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C51B2C-A001-27DE-ABA0-3328CCE12A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Kick">
            <a:extLst>
              <a:ext uri="{FF2B5EF4-FFF2-40B4-BE49-F238E27FC236}">
                <a16:creationId xmlns:a16="http://schemas.microsoft.com/office/drawing/2014/main" id="{4E5D019C-AA62-A8CE-6450-8FB165C5A1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0" y="0"/>
            <a:ext cx="3881438" cy="6858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929DC8-987C-4BF4-9A49-8F549F1F3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49716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/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6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3" name="Kantar logo">
            <a:extLst>
              <a:ext uri="{FF2B5EF4-FFF2-40B4-BE49-F238E27FC236}">
                <a16:creationId xmlns:a16="http://schemas.microsoft.com/office/drawing/2014/main" id="{413DB59D-2F78-ADDF-7991-8E63A4119D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60363" y="557213"/>
            <a:ext cx="1939925" cy="3683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47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_Skin Cleansing">
    <p:bg>
      <p:bgPr>
        <a:solidFill>
          <a:srgbClr val="09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427C4CFC-BD6E-B642-8E9F-F4E6822B77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42010" y="3660658"/>
            <a:ext cx="3339516" cy="1695777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ts val="1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2C999333-FC4A-48C1-BE19-3F6895EE2D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9518" y="1750566"/>
            <a:ext cx="5062557" cy="169577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spcBef>
                <a:spcPts val="1000"/>
              </a:spcBef>
              <a:defRPr sz="4800" b="1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chapter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26DCD7-6BCD-9C4F-BC47-EA6E3D3B6B3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0CEE87-26B6-8D4E-8EDB-82682E2E09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3936" y="745958"/>
            <a:ext cx="4116179" cy="536608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4C941620-4F4A-14CE-9093-B8142E35E0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2969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C213809-11F2-4FF6-8836-C61FDCCBA32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72000" y="1490400"/>
            <a:ext cx="7920000" cy="45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small kick">
            <a:extLst>
              <a:ext uri="{FF2B5EF4-FFF2-40B4-BE49-F238E27FC236}">
                <a16:creationId xmlns:a16="http://schemas.microsoft.com/office/drawing/2014/main" id="{E00906A3-9F5D-49B3-C2E5-BA11DE9FA9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1" hasCustomPrompt="1"/>
          </p:nvPr>
        </p:nvSpPr>
        <p:spPr>
          <a:xfrm>
            <a:off x="4270375" y="1490663"/>
            <a:ext cx="2568575" cy="4498975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7" name="Gold Bar">
            <a:extLst>
              <a:ext uri="{FF2B5EF4-FFF2-40B4-BE49-F238E27FC236}">
                <a16:creationId xmlns:a16="http://schemas.microsoft.com/office/drawing/2014/main" id="{1ADB29CA-18EE-48E7-B991-4B2578F8937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7125" y="1490400"/>
            <a:ext cx="63981" cy="450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B54B2-17FC-4F44-A549-93DE726BD6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4971600"/>
            <a:ext cx="3519536" cy="1022713"/>
          </a:xfrm>
        </p:spPr>
        <p:txBody>
          <a:bodyPr anchor="b"/>
          <a:lstStyle>
            <a:lvl1pPr>
              <a:spcBef>
                <a:spcPts val="600"/>
              </a:spcBef>
              <a:defRPr sz="1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F4C310-09FC-4B27-9FA2-5128CE9C60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7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EB514B-0857-4EBF-B042-2A3E81792E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53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B6564A35-867D-4FB8-BD9A-08422621EC4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000" y="558000"/>
            <a:ext cx="1940914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3292BB-BFD6-2927-3A21-3EBB7D24B6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Kick">
            <a:extLst>
              <a:ext uri="{FF2B5EF4-FFF2-40B4-BE49-F238E27FC236}">
                <a16:creationId xmlns:a16="http://schemas.microsoft.com/office/drawing/2014/main" id="{D6E4C6C4-422B-CEDC-43DB-1AFEEB8913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0" y="0"/>
            <a:ext cx="3881438" cy="6858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929DC8-987C-4BF4-9A49-8F549F1F3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4971600"/>
            <a:ext cx="3521075" cy="1022350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6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3" name="Kantar logo">
            <a:extLst>
              <a:ext uri="{FF2B5EF4-FFF2-40B4-BE49-F238E27FC236}">
                <a16:creationId xmlns:a16="http://schemas.microsoft.com/office/drawing/2014/main" id="{61544F70-E3D0-9F87-1D9D-CDA395FD9A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60363" y="557213"/>
            <a:ext cx="1939925" cy="3683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953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C213809-11F2-4FF6-8836-C61FDCCBA32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72000" y="1490400"/>
            <a:ext cx="7920000" cy="45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small kick">
            <a:extLst>
              <a:ext uri="{FF2B5EF4-FFF2-40B4-BE49-F238E27FC236}">
                <a16:creationId xmlns:a16="http://schemas.microsoft.com/office/drawing/2014/main" id="{810F81F1-9895-E713-097A-193D916A54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2" hasCustomPrompt="1"/>
          </p:nvPr>
        </p:nvSpPr>
        <p:spPr>
          <a:xfrm>
            <a:off x="4270375" y="1490663"/>
            <a:ext cx="2568575" cy="4498975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7" name="Gold bar">
            <a:extLst>
              <a:ext uri="{FF2B5EF4-FFF2-40B4-BE49-F238E27FC236}">
                <a16:creationId xmlns:a16="http://schemas.microsoft.com/office/drawing/2014/main" id="{1ADB29CA-18EE-48E7-B991-4B2578F8937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7125" y="1490400"/>
            <a:ext cx="63981" cy="450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B54B2-17FC-4F44-A549-93DE726BD6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4971600"/>
            <a:ext cx="3519536" cy="1022713"/>
          </a:xfrm>
        </p:spPr>
        <p:txBody>
          <a:bodyPr anchor="b"/>
          <a:lstStyle>
            <a:lvl1pPr>
              <a:spcBef>
                <a:spcPts val="60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F4C310-09FC-4B27-9FA2-5128CE9C60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708000"/>
            <a:ext cx="3520800" cy="10227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EB514B-0857-4EBF-B042-2A3E81792E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1490400"/>
            <a:ext cx="3520800" cy="19753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pic>
        <p:nvPicPr>
          <p:cNvPr id="11" name="Kantar Logo">
            <a:extLst>
              <a:ext uri="{FF2B5EF4-FFF2-40B4-BE49-F238E27FC236}">
                <a16:creationId xmlns:a16="http://schemas.microsoft.com/office/drawing/2014/main" id="{01EE2173-34DD-4E4A-828D-CFC09D3A11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000" y="558000"/>
            <a:ext cx="1940914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2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2258559"/>
            <a:ext cx="5643563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9999" y="1713600"/>
            <a:ext cx="976676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tx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279208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black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9998" y="2257200"/>
            <a:ext cx="5643927" cy="198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1713332"/>
            <a:ext cx="976312" cy="540000"/>
          </a:xfrm>
          <a:prstGeom prst="rect">
            <a:avLst/>
          </a:prstGeom>
        </p:spPr>
        <p:txBody>
          <a:bodyPr anchor="t"/>
          <a:lstStyle>
            <a:lvl1pPr algn="l">
              <a:spcBef>
                <a:spcPts val="200"/>
              </a:spcBef>
              <a:defRPr sz="4000" b="0">
                <a:solidFill>
                  <a:schemeClr val="bg1"/>
                </a:solidFill>
              </a:defRPr>
            </a:lvl1pPr>
            <a:lvl2pPr marL="0" indent="0" algn="l">
              <a:spcBef>
                <a:spcPts val="200"/>
              </a:spcBef>
              <a:buNone/>
              <a:defRPr sz="22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35253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96ED-8270-4BD9-9069-84F474882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A3A6B-089A-48DA-907F-9446B12760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73D13-8BEF-4470-A16D-19EDE6E7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105BF4-D562-44BF-BA5C-F9CA4C0FE9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910800"/>
            <a:ext cx="11466000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1F0EAC-DF03-4553-8D22-C26B163DC9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0363" y="1710000"/>
            <a:ext cx="11466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8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content +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7F44-1A9D-43CE-8B94-70E892BCC6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F0CD56-CDEF-4F99-82E9-F8344BA7D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17232-4933-4B44-AB0A-14F735246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A8CE99-0AD9-4D9C-9C09-47545620E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10000"/>
            <a:ext cx="11464925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CF1398-AEAE-44BE-B05F-E03B17EB921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2376000"/>
            <a:ext cx="114660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51D583-D2F5-4206-82FD-3E7E687E57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910800"/>
            <a:ext cx="11466513" cy="39600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06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667F2-B31E-4932-857C-E542EC7E06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86C412-8D9A-4518-BD82-093D1D70BD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8D1434-081E-42DD-A0E7-8AD211AD6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24B38-2DD2-4BE4-A6BC-6AB461A6A6A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0363" y="1710000"/>
            <a:ext cx="5626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28BB49-92B7-4BBE-AD91-816AF9386D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00965" y="1710000"/>
            <a:ext cx="5626800" cy="39989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FAE1AF-1132-4B0D-8DC6-F52576CE68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910800"/>
            <a:ext cx="11466000" cy="39600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0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07A87-9762-46A5-A1BF-60907C2C37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E70F8-6350-4489-8BF1-B1E111BCA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CCAD9-3BB6-43FD-8F71-48FD58809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0E6D9E-AC7D-4CD8-9A1B-DC502AAB0B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710000"/>
            <a:ext cx="56268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252CF9-0987-4CBA-8CC7-B6582ECA23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363" y="2376000"/>
            <a:ext cx="56268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AA4903-9221-4FF9-912C-268A8584F3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2800" y="1710000"/>
            <a:ext cx="5626800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3F8654F-9C23-4A2E-AF1D-7C6743D88CE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02363" y="2376488"/>
            <a:ext cx="5626800" cy="33432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1F22C1D-496B-4E53-BF19-ED9291DCCF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910800"/>
            <a:ext cx="11466512" cy="3960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5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ECC06-0E64-440D-9CE8-5164D1651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0BAE0-3503-40B7-97FF-3BBA5C4DD7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2D4FE-2A34-4C36-A765-CE00B9912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E4B3E9-7CA2-4847-B7BD-96957DE3022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0362" y="1710000"/>
            <a:ext cx="3672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0D5E0E-637F-4A32-A98F-3FE4ED8121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7618" y="1710000"/>
            <a:ext cx="3672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35609-FC5D-424F-A15C-A0856D1FFFF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4874" y="1710000"/>
            <a:ext cx="36720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7582AC7-4667-407B-A5E8-45D6349311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31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_Deos">
    <p:bg>
      <p:bgPr>
        <a:solidFill>
          <a:srgbClr val="09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427C4CFC-BD6E-B642-8E9F-F4E6822B77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42010" y="3660658"/>
            <a:ext cx="3339516" cy="1695777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ts val="1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2C999333-FC4A-48C1-BE19-3F6895EE2D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9518" y="1750566"/>
            <a:ext cx="5062557" cy="169577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spcBef>
                <a:spcPts val="1000"/>
              </a:spcBef>
              <a:defRPr sz="4800" b="1">
                <a:solidFill>
                  <a:schemeClr val="bg1"/>
                </a:solidFill>
                <a:latin typeface="Unilever Shilling" panose="020B0502020202020204" pitchFamily="34" charset="0"/>
                <a:cs typeface="Unilever Shilling" panose="020B0502020202020204" pitchFamily="34" charset="0"/>
              </a:defRPr>
            </a:lvl1pPr>
          </a:lstStyle>
          <a:p>
            <a:pPr lvl="0"/>
            <a:r>
              <a:rPr lang="en-GB"/>
              <a:t>Click to add chapter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26DCD7-6BCD-9C4F-BC47-EA6E3D3B6B3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74" y="388687"/>
            <a:ext cx="503999" cy="23539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0CEE87-26B6-8D4E-8EDB-82682E2E09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3936" y="745958"/>
            <a:ext cx="4116179" cy="536608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D922537-066A-4784-596F-0164CAAABDA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93" y="6170911"/>
            <a:ext cx="453303" cy="4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360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5AEE3-9929-4A79-A968-8D4311BF5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A155B-CCB9-45EF-83E7-A4F386C3D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6BAB9-04B4-4317-A1F0-FDDB9A12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044888-1B05-4294-ABC2-A93A4A32E0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10000"/>
            <a:ext cx="36720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8C48F8-FEC0-41E0-BBB9-68EC3003D7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363" y="2376000"/>
            <a:ext cx="36720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9D2917-03D0-4000-AA1D-13CEEB10F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7437" y="1710000"/>
            <a:ext cx="36720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DE23886-2490-491C-8436-F655BBCD8C9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7619" y="2376488"/>
            <a:ext cx="3672000" cy="33432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DA3C15-7E9D-4E22-895A-F50878BD33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54874" y="1710000"/>
            <a:ext cx="3672000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41F52C9-6836-4FC9-99EA-1BF6FF01DF3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54874" y="2376000"/>
            <a:ext cx="36720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93581B-25F6-45F4-A388-25B9169855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88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C880B-B2A1-4343-8F1B-D11FAEA2A2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/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184D5-78E0-4646-8F38-C52C718FF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02832-2B66-4562-9C71-D7D150739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F49FA9-6D89-44C4-B6C9-EA8D7FB7563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0362" y="1710000"/>
            <a:ext cx="2728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1D924-231B-4C18-8E90-2DFF9C04EF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72933" y="1710000"/>
            <a:ext cx="2728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0024D-3708-4302-8C69-256AD75938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504" y="1710000"/>
            <a:ext cx="2728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415997-1B6E-4BEC-B682-F9280D0D5E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098074" y="1710000"/>
            <a:ext cx="2728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97B1331-D3E0-4904-82E5-02B601057E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79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C45C-9BBB-4B14-BC71-8D9593AF92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CA3869-0626-4D7E-A07F-ED2B248D28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845BF-B227-4307-81B9-E7C8FC57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A4FC7E-D91D-407A-BFBE-F405D6BBEA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10000"/>
            <a:ext cx="27288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916EF-EC2F-4137-B182-AA5508918E8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2376000"/>
            <a:ext cx="27288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A3CD5-4B7B-41AC-BFD5-7AA2D853D0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2691" y="1710000"/>
            <a:ext cx="2728800" cy="604838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5F727AD-E63B-412E-B986-D86DFE5EED2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72691" y="2376488"/>
            <a:ext cx="27288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EE6CD4-960B-4926-8A35-E8FF363F87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5382" y="1710000"/>
            <a:ext cx="27288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44BF1C-E9EC-43D2-A239-79E43B7C24C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85382" y="2376000"/>
            <a:ext cx="27288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7027DC-FD56-4CD6-8B38-7C623A97D1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98074" y="1710000"/>
            <a:ext cx="27288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5513656D-7804-45C7-9561-4FFDBE1F523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98074" y="2376488"/>
            <a:ext cx="2728800" cy="33432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AA444E5-6DCB-4387-82D7-374FBA34E3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363" y="910800"/>
            <a:ext cx="11466512" cy="3960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5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5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ED13-8109-40D7-B85E-48D72364D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60EB60-D174-4782-B63F-DCF2657E1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526FD-FB6E-4148-89B3-7D266E27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E99A7-B8B8-4860-8872-63A20BC4983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0363" y="1710000"/>
            <a:ext cx="21492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36CF45-35B9-4F30-93CE-11D7DC6AE4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89691" y="1710000"/>
            <a:ext cx="21492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C909-262D-4930-924B-8C4285CF855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19019" y="1710000"/>
            <a:ext cx="21492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8864E4-1D92-4544-8F52-1155810D792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48347" y="1710000"/>
            <a:ext cx="21492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8E0E68-5345-4D62-8D07-AE58AE33067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77674" y="1710000"/>
            <a:ext cx="21492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23F4F6-B0E8-4724-933C-35F21A7E4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74" y="910800"/>
            <a:ext cx="11466000" cy="3960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6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5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C433-9252-44D6-8AA4-495DB59340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6AA46E-1017-4823-B4EC-B35766CE67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1B86A-68D0-4D2D-A5CB-00F231C8B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4B8469-FF2E-4467-8E43-A49A3388A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0DDC14-9B67-4FE8-BC58-A70501A5344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2376000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07D028-2ECB-46AF-8517-CCF9C089D8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9691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1DDE75-E486-4A48-BDBB-2C2A5B5E64D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689419" y="2376000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7A506B6-1DA9-4CD7-9F56-C6BF2FDC18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019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F41FFAE-2857-4B94-916D-0210AE0A176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018838" y="2376000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34C508-C3AF-422F-B1C7-A38F34513A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8347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D9455C4-8047-4B5B-B5BC-4A0379405BC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48257" y="2376488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AEAC907-A41C-4782-BCD8-2B8C0ADD42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77674" y="1710000"/>
            <a:ext cx="21492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56BBA8E-FD61-47C5-A779-B66918B4D32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677674" y="2376000"/>
            <a:ext cx="21492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8EED4C4-55A2-440F-BFEB-B054C51690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57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F353-7CBB-4EBB-BB48-0DDB45E9B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5794D1-DF29-4B89-9359-EE65C8A56A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72A83-22C7-42BE-87D1-B99FEC13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B7932-7D06-4E7E-AF70-44D39F481C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0000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B353AB-4D08-4BBD-91C2-E6A30A5F49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01120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A6B5AF-EB3C-46C5-B212-27204822781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2240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800475F-DBE2-47A0-89B9-1175EDD8427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3360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B5CE08A-01D2-488B-843A-CA3415AB732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24480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BAB9BC-6F39-4494-87B4-04D45B7607B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065600" y="1710000"/>
            <a:ext cx="17604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69F7FED-54BA-4C56-83A5-FA86011940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6FA1-AACD-4AC6-8977-227A1E820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11466875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A02C0-437A-4731-B690-16D1AFCAA8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CC7B4E-73B3-4F33-A7FC-00F64BC9B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0764FD-7DA2-4FE5-A31B-6691075F46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08149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C0C4CA-E13F-460B-A188-81482902B7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05AA54-6669-4974-B1E8-3E58001D87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1120" y="1708149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2A0DDBF-A8B7-4F77-B8D5-E6CF8FB015A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30112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3D7A9-75C8-4028-9CA8-F07E93F82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2240" y="1708150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B5E2A26-6C2A-419D-B4DC-291BA85B0C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4224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DE92C5F-EFFE-48BF-93E1-CC78EFCD29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3360" y="1708149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DA85A52-F7FD-4298-9AE5-CB80F4E3C64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8336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E88849-5449-4627-813B-31B40F08F0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4480" y="1708150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A7FC01F-A245-4C0F-BF24-3AAE6AC55C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2448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CCD92EA-38A4-44E5-ADF7-78EA3D6DD0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65600" y="1708150"/>
            <a:ext cx="1760400" cy="6048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8317D903-C6B2-443C-A2F2-E7B672E08E3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065600" y="2376000"/>
            <a:ext cx="1760400" cy="334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26D01CC-3541-4F97-AF97-73FF635203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910800"/>
            <a:ext cx="11466000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85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2903-71A8-4BD2-B059-6BA4C3AA39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430718"/>
            <a:ext cx="562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3EFCC3-809C-4472-825A-5268DA759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A7757-8EC5-4D12-B56F-AB9F88D69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5437D9-CE22-451C-B458-B3F648A642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08150"/>
            <a:ext cx="5626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169CDD-9FFC-4BEA-A4C1-F55F1EBC5A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2799" y="430717"/>
            <a:ext cx="5626800" cy="54684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16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AACB8-7B00-457D-8F89-FB4DD9039A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56072-910B-4986-8C02-A52A75446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4F34447-13E0-43B9-BE1F-C60C03555D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0000" y="432000"/>
            <a:ext cx="5627561" cy="54684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D6BD01-6C23-44ED-8363-1C234E2533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2361" y="1708150"/>
            <a:ext cx="5626800" cy="399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AABB0-FC25-4DDA-B141-9861B8EF6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2361" y="430718"/>
            <a:ext cx="562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88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738-2E1C-4407-AE23-FC7C52247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B932A-F9A4-4379-8F69-FA63BDFA2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47A58-42BF-4A47-A878-643A5CD2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C6D4BB-14E1-42DC-832A-2D0CE78632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910800"/>
            <a:ext cx="11466512" cy="396000"/>
          </a:xfrm>
        </p:spPr>
        <p:txBody>
          <a:bodyPr/>
          <a:lstStyle>
            <a:lvl1pPr>
              <a:spcBef>
                <a:spcPts val="600"/>
              </a:spcBef>
              <a:defRPr sz="2200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9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image" Target="../media/image14.png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tags" Target="../tags/tag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29" Type="http://schemas.openxmlformats.org/officeDocument/2006/relationships/image" Target="../media/image17.emf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theme" Target="../theme/theme3.xml"/><Relationship Id="rId28" Type="http://schemas.openxmlformats.org/officeDocument/2006/relationships/image" Target="../media/image16.tiff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image" Target="../media/image15.sv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image" Target="../media/image14.png"/><Relationship Id="rId3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99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tags" Target="../tags/tag9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tags" Target="../tags/tag8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image" Target="../media/image15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03.xml"/><Relationship Id="rId21" Type="http://schemas.openxmlformats.org/officeDocument/2006/relationships/tags" Target="../tags/tag1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image" Target="../media/image17.emf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tags" Target="../tags/tag1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image" Target="../media/image16.tiff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image" Target="../media/image15.svg"/><Relationship Id="rId10" Type="http://schemas.openxmlformats.org/officeDocument/2006/relationships/slideLayout" Target="../slideLayouts/slideLayout110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image" Target="../media/image1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EDA64-A47F-844B-B64B-BFB2207FA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5221" y="6492875"/>
            <a:ext cx="4321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UnileverShilling" panose="020B0502020202020204" pitchFamily="34" charset="77"/>
                <a:cs typeface="UnileverShilling" panose="020B0502020202020204" pitchFamily="34" charset="77"/>
              </a:defRPr>
            </a:lvl1pPr>
          </a:lstStyle>
          <a:p>
            <a:fld id="{226F735D-678E-204B-8086-DAC55D0E9E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5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8" r:id="rId11"/>
    <p:sldLayoutId id="2147483779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EDA64-A47F-844B-B64B-BFB2207FA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5221" y="6492875"/>
            <a:ext cx="4321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UnileverShilling" panose="020B0502020202020204" pitchFamily="34" charset="77"/>
                <a:cs typeface="UnileverShilling" panose="020B0502020202020204" pitchFamily="34" charset="77"/>
              </a:defRPr>
            </a:lvl1pPr>
          </a:lstStyle>
          <a:p>
            <a:fld id="{226F735D-678E-204B-8086-DAC55D0E9E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34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Placeholder 1"/>
          <p:cNvSpPr>
            <a:spLocks noGrp="1"/>
          </p:cNvSpPr>
          <p:nvPr>
            <p:ph type="title"/>
          </p:nvPr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92" name="Text Placeholder 2"/>
          <p:cNvSpPr>
            <a:spLocks noGrp="1"/>
          </p:cNvSpPr>
          <p:nvPr>
            <p:ph type="body" idx="1"/>
          </p:nvPr>
        </p:nvSpPr>
        <p:spPr>
          <a:xfrm>
            <a:off x="359999" y="1710000"/>
            <a:ext cx="11466875" cy="399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0000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143000" y="-600255"/>
            <a:ext cx="13680281" cy="6913023"/>
            <a:chOff x="-1143000" y="-600255"/>
            <a:chExt cx="13680281" cy="6913023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256200" y="1710267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256200" y="6143820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-256200" y="3426354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-256200" y="5714470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 userDrawn="1"/>
          </p:nvSpPr>
          <p:spPr>
            <a:xfrm>
              <a:off x="-747711" y="164615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4.78cm</a:t>
              </a: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-747711" y="3357884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0 cm</a:t>
              </a: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-747711" y="5640188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6.35 cm</a:t>
              </a:r>
            </a:p>
          </p:txBody>
        </p:sp>
        <p:sp>
          <p:nvSpPr>
            <p:cNvPr id="60" name="TextBox 59"/>
            <p:cNvSpPr txBox="1"/>
            <p:nvPr userDrawn="1"/>
          </p:nvSpPr>
          <p:spPr>
            <a:xfrm>
              <a:off x="304800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>
                  <a:solidFill>
                    <a:schemeClr val="tx1"/>
                  </a:solidFill>
                </a:rPr>
                <a:t>15.93cm</a:t>
              </a:r>
            </a:p>
          </p:txBody>
        </p:sp>
        <p:sp>
          <p:nvSpPr>
            <p:cNvPr id="72" name="TextBox 71"/>
            <p:cNvSpPr txBox="1"/>
            <p:nvPr userDrawn="1"/>
          </p:nvSpPr>
          <p:spPr>
            <a:xfrm>
              <a:off x="11426031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15.93 cm</a:t>
              </a:r>
            </a:p>
          </p:txBody>
        </p:sp>
        <p:cxnSp>
          <p:nvCxnSpPr>
            <p:cNvPr id="5" name="Straight Connector 4"/>
            <p:cNvCxnSpPr/>
            <p:nvPr userDrawn="1"/>
          </p:nvCxnSpPr>
          <p:spPr>
            <a:xfrm>
              <a:off x="361588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 userDrawn="1"/>
          </p:nvSpPr>
          <p:spPr>
            <a:xfrm>
              <a:off x="-1143000" y="5763299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Content Bottom</a:t>
              </a:r>
            </a:p>
          </p:txBody>
        </p:sp>
        <p:sp>
          <p:nvSpPr>
            <p:cNvPr id="86" name="TextBox 85"/>
            <p:cNvSpPr txBox="1"/>
            <p:nvPr userDrawn="1"/>
          </p:nvSpPr>
          <p:spPr>
            <a:xfrm>
              <a:off x="-1143000" y="1769267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Content Top</a:t>
              </a:r>
            </a:p>
          </p:txBody>
        </p:sp>
        <p:sp>
          <p:nvSpPr>
            <p:cNvPr id="88" name="TextBox 87"/>
            <p:cNvSpPr txBox="1"/>
            <p:nvPr userDrawn="1"/>
          </p:nvSpPr>
          <p:spPr>
            <a:xfrm>
              <a:off x="-590537" y="-438330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Left Margin</a:t>
              </a:r>
            </a:p>
          </p:txBody>
        </p:sp>
        <p:sp>
          <p:nvSpPr>
            <p:cNvPr id="89" name="TextBox 88"/>
            <p:cNvSpPr txBox="1"/>
            <p:nvPr userDrawn="1"/>
          </p:nvSpPr>
          <p:spPr>
            <a:xfrm>
              <a:off x="11898039" y="-438330"/>
              <a:ext cx="63924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>
                  <a:solidFill>
                    <a:schemeClr val="tx1"/>
                  </a:solidFill>
                </a:rPr>
                <a:t>Right Margin</a:t>
              </a:r>
            </a:p>
          </p:txBody>
        </p:sp>
        <p:cxnSp>
          <p:nvCxnSpPr>
            <p:cNvPr id="98" name="Straight Connector 97"/>
            <p:cNvCxnSpPr/>
            <p:nvPr userDrawn="1"/>
          </p:nvCxnSpPr>
          <p:spPr>
            <a:xfrm>
              <a:off x="6096000" y="-363357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 userDrawn="1"/>
          </p:nvSpPr>
          <p:spPr>
            <a:xfrm>
              <a:off x="5914719" y="-600255"/>
              <a:ext cx="3622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Middle </a:t>
              </a:r>
              <a:br>
                <a:rPr lang="en-GB" sz="800">
                  <a:solidFill>
                    <a:schemeClr val="tx1"/>
                  </a:solidFill>
                </a:rPr>
              </a:br>
              <a:r>
                <a:rPr lang="en-GB" sz="800">
                  <a:solidFill>
                    <a:schemeClr val="tx1"/>
                  </a:solidFill>
                </a:rPr>
                <a:t>0cm </a:t>
              </a:r>
            </a:p>
          </p:txBody>
        </p:sp>
        <p:sp>
          <p:nvSpPr>
            <p:cNvPr id="101" name="TextBox 100"/>
            <p:cNvSpPr txBox="1"/>
            <p:nvPr userDrawn="1"/>
          </p:nvSpPr>
          <p:spPr>
            <a:xfrm>
              <a:off x="5636264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0.26cm</a:t>
              </a:r>
            </a:p>
          </p:txBody>
        </p:sp>
        <p:cxnSp>
          <p:nvCxnSpPr>
            <p:cNvPr id="104" name="Straight Connector 103"/>
            <p:cNvCxnSpPr/>
            <p:nvPr userDrawn="1"/>
          </p:nvCxnSpPr>
          <p:spPr>
            <a:xfrm>
              <a:off x="6000389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>
              <a:off x="6190362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 userDrawn="1"/>
          </p:nvSpPr>
          <p:spPr>
            <a:xfrm>
              <a:off x="6191102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0.26cm</a:t>
              </a:r>
            </a:p>
          </p:txBody>
        </p:sp>
        <p:cxnSp>
          <p:nvCxnSpPr>
            <p:cNvPr id="107" name="Straight Connector 106"/>
            <p:cNvCxnSpPr/>
            <p:nvPr userDrawn="1"/>
          </p:nvCxnSpPr>
          <p:spPr>
            <a:xfrm>
              <a:off x="11836111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>
              <a:off x="-256200" y="430824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 userDrawn="1"/>
          </p:nvSpPr>
          <p:spPr>
            <a:xfrm>
              <a:off x="-747711" y="404813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8.33cm</a:t>
              </a:r>
            </a:p>
          </p:txBody>
        </p:sp>
        <p:sp>
          <p:nvSpPr>
            <p:cNvPr id="110" name="TextBox 109"/>
            <p:cNvSpPr txBox="1"/>
            <p:nvPr userDrawn="1"/>
          </p:nvSpPr>
          <p:spPr>
            <a:xfrm>
              <a:off x="-1143000" y="527924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Title Top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25CEB6-6DDA-49BF-824C-CFA9D8A07E3F}"/>
                </a:ext>
              </a:extLst>
            </p:cNvPr>
            <p:cNvSpPr txBox="1"/>
            <p:nvPr userDrawn="1"/>
          </p:nvSpPr>
          <p:spPr>
            <a:xfrm>
              <a:off x="-747711" y="606654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7.54 cm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658A23-15A2-4406-AF7E-89707B5575E7}"/>
                </a:ext>
              </a:extLst>
            </p:cNvPr>
            <p:cNvSpPr txBox="1"/>
            <p:nvPr userDrawn="1"/>
          </p:nvSpPr>
          <p:spPr>
            <a:xfrm>
              <a:off x="-1143000" y="6189657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Image Bottom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5639F-9E76-41B0-BB57-8F8A1F600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05F70E-6BF1-451B-AC5F-64819FD40883}"/>
              </a:ext>
            </a:extLst>
          </p:cNvPr>
          <p:cNvCxnSpPr>
            <a:cxnSpLocks/>
          </p:cNvCxnSpPr>
          <p:nvPr userDrawn="1">
            <p:custDataLst>
              <p:tags r:id="rId24"/>
            </p:custDataLst>
          </p:nvPr>
        </p:nvCxnSpPr>
        <p:spPr>
          <a:xfrm>
            <a:off x="360000" y="6120000"/>
            <a:ext cx="11474161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>
            <a:extLst>
              <a:ext uri="{FF2B5EF4-FFF2-40B4-BE49-F238E27FC236}">
                <a16:creationId xmlns:a16="http://schemas.microsoft.com/office/drawing/2014/main" id="{2CC2F24E-468A-4212-A014-115B799B0109}"/>
              </a:ext>
            </a:extLst>
          </p:cNvPr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59999" y="6390412"/>
            <a:ext cx="1080272" cy="2043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2116C91-C694-48B2-89B6-8B973E92B6AA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060"/>
            <a:ext cx="12192000" cy="94225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407CA00-FAAE-4141-8309-770551B250E4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0913" y="113195"/>
            <a:ext cx="736161" cy="7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7" r:id="rId18"/>
    <p:sldLayoutId id="2147483828" r:id="rId19"/>
    <p:sldLayoutId id="2147483829" r:id="rId20"/>
    <p:sldLayoutId id="2147483830" r:id="rId21"/>
    <p:sldLayoutId id="2147483832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>
          <p15:clr>
            <a:srgbClr val="F26B43"/>
          </p15:clr>
        </p15:guide>
        <p15:guide id="14" pos="7453">
          <p15:clr>
            <a:srgbClr val="F26B43"/>
          </p15:clr>
        </p15:guide>
        <p15:guide id="28" orient="horz" pos="1076">
          <p15:clr>
            <a:srgbClr val="F26B43"/>
          </p15:clr>
        </p15:guide>
        <p15:guide id="29" orient="horz" pos="270">
          <p15:clr>
            <a:srgbClr val="F26B43"/>
          </p15:clr>
        </p15:guide>
        <p15:guide id="33" orient="horz" pos="3600">
          <p15:clr>
            <a:srgbClr val="F26B43"/>
          </p15:clr>
        </p15:guide>
        <p15:guide id="35" pos="228">
          <p15:clr>
            <a:srgbClr val="F26B43"/>
          </p15:clr>
        </p15:guide>
        <p15:guide id="36" pos="3840">
          <p15:clr>
            <a:srgbClr val="F26B43"/>
          </p15:clr>
        </p15:guide>
        <p15:guide id="37" pos="3782">
          <p15:clr>
            <a:srgbClr val="F26B43"/>
          </p15:clr>
        </p15:guide>
        <p15:guide id="38" pos="3900">
          <p15:clr>
            <a:srgbClr val="F26B43"/>
          </p15:clr>
        </p15:guide>
        <p15:guide id="39" orient="horz" pos="387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Placeholder 1"/>
          <p:cNvSpPr>
            <a:spLocks noGrp="1"/>
          </p:cNvSpPr>
          <p:nvPr>
            <p:ph type="title"/>
          </p:nvPr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92" name="Text Placeholder 2"/>
          <p:cNvSpPr>
            <a:spLocks noGrp="1"/>
          </p:cNvSpPr>
          <p:nvPr>
            <p:ph type="body" idx="1"/>
          </p:nvPr>
        </p:nvSpPr>
        <p:spPr>
          <a:xfrm>
            <a:off x="359999" y="1710000"/>
            <a:ext cx="11466875" cy="399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0000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143000" y="-600255"/>
            <a:ext cx="13680281" cy="6913023"/>
            <a:chOff x="-1143000" y="-600255"/>
            <a:chExt cx="13680281" cy="6913023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256200" y="1710267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256200" y="6143820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-256200" y="3426354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-256200" y="5714470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 userDrawn="1"/>
          </p:nvSpPr>
          <p:spPr>
            <a:xfrm>
              <a:off x="-747711" y="164615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4.78cm</a:t>
              </a: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-747711" y="3357884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0 cm</a:t>
              </a: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-747711" y="5640188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6.35 cm</a:t>
              </a:r>
            </a:p>
          </p:txBody>
        </p:sp>
        <p:sp>
          <p:nvSpPr>
            <p:cNvPr id="60" name="TextBox 59"/>
            <p:cNvSpPr txBox="1"/>
            <p:nvPr userDrawn="1"/>
          </p:nvSpPr>
          <p:spPr>
            <a:xfrm>
              <a:off x="304800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>
                  <a:solidFill>
                    <a:schemeClr val="tx1"/>
                  </a:solidFill>
                </a:rPr>
                <a:t>15.93cm</a:t>
              </a:r>
            </a:p>
          </p:txBody>
        </p:sp>
        <p:sp>
          <p:nvSpPr>
            <p:cNvPr id="72" name="TextBox 71"/>
            <p:cNvSpPr txBox="1"/>
            <p:nvPr userDrawn="1"/>
          </p:nvSpPr>
          <p:spPr>
            <a:xfrm>
              <a:off x="11426031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15.93 cm</a:t>
              </a:r>
            </a:p>
          </p:txBody>
        </p:sp>
        <p:cxnSp>
          <p:nvCxnSpPr>
            <p:cNvPr id="5" name="Straight Connector 4"/>
            <p:cNvCxnSpPr/>
            <p:nvPr userDrawn="1"/>
          </p:nvCxnSpPr>
          <p:spPr>
            <a:xfrm>
              <a:off x="361588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 userDrawn="1"/>
          </p:nvSpPr>
          <p:spPr>
            <a:xfrm>
              <a:off x="-1143000" y="5763299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Content Bottom</a:t>
              </a:r>
            </a:p>
          </p:txBody>
        </p:sp>
        <p:sp>
          <p:nvSpPr>
            <p:cNvPr id="86" name="TextBox 85"/>
            <p:cNvSpPr txBox="1"/>
            <p:nvPr userDrawn="1"/>
          </p:nvSpPr>
          <p:spPr>
            <a:xfrm>
              <a:off x="-1143000" y="1769267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Content Top</a:t>
              </a:r>
            </a:p>
          </p:txBody>
        </p:sp>
        <p:sp>
          <p:nvSpPr>
            <p:cNvPr id="88" name="TextBox 87"/>
            <p:cNvSpPr txBox="1"/>
            <p:nvPr userDrawn="1"/>
          </p:nvSpPr>
          <p:spPr>
            <a:xfrm>
              <a:off x="-590537" y="-438330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Left Margin</a:t>
              </a:r>
            </a:p>
          </p:txBody>
        </p:sp>
        <p:sp>
          <p:nvSpPr>
            <p:cNvPr id="89" name="TextBox 88"/>
            <p:cNvSpPr txBox="1"/>
            <p:nvPr userDrawn="1"/>
          </p:nvSpPr>
          <p:spPr>
            <a:xfrm>
              <a:off x="11898039" y="-438330"/>
              <a:ext cx="63924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>
                  <a:solidFill>
                    <a:schemeClr val="tx1"/>
                  </a:solidFill>
                </a:rPr>
                <a:t>Right Margin</a:t>
              </a:r>
            </a:p>
          </p:txBody>
        </p:sp>
        <p:cxnSp>
          <p:nvCxnSpPr>
            <p:cNvPr id="98" name="Straight Connector 97"/>
            <p:cNvCxnSpPr/>
            <p:nvPr userDrawn="1"/>
          </p:nvCxnSpPr>
          <p:spPr>
            <a:xfrm>
              <a:off x="6096000" y="-363357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 userDrawn="1"/>
          </p:nvSpPr>
          <p:spPr>
            <a:xfrm>
              <a:off x="5914719" y="-600255"/>
              <a:ext cx="3622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Middle </a:t>
              </a:r>
              <a:br>
                <a:rPr lang="en-GB" sz="800">
                  <a:solidFill>
                    <a:schemeClr val="tx1"/>
                  </a:solidFill>
                </a:rPr>
              </a:br>
              <a:r>
                <a:rPr lang="en-GB" sz="800">
                  <a:solidFill>
                    <a:schemeClr val="tx1"/>
                  </a:solidFill>
                </a:rPr>
                <a:t>0cm </a:t>
              </a:r>
            </a:p>
          </p:txBody>
        </p:sp>
        <p:sp>
          <p:nvSpPr>
            <p:cNvPr id="101" name="TextBox 100"/>
            <p:cNvSpPr txBox="1"/>
            <p:nvPr userDrawn="1"/>
          </p:nvSpPr>
          <p:spPr>
            <a:xfrm>
              <a:off x="5636264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0.26cm</a:t>
              </a:r>
            </a:p>
          </p:txBody>
        </p:sp>
        <p:cxnSp>
          <p:nvCxnSpPr>
            <p:cNvPr id="104" name="Straight Connector 103"/>
            <p:cNvCxnSpPr/>
            <p:nvPr userDrawn="1"/>
          </p:nvCxnSpPr>
          <p:spPr>
            <a:xfrm>
              <a:off x="6000389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>
              <a:off x="6190362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 userDrawn="1"/>
          </p:nvSpPr>
          <p:spPr>
            <a:xfrm>
              <a:off x="6191102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0.26cm</a:t>
              </a:r>
            </a:p>
          </p:txBody>
        </p:sp>
        <p:cxnSp>
          <p:nvCxnSpPr>
            <p:cNvPr id="107" name="Straight Connector 106"/>
            <p:cNvCxnSpPr/>
            <p:nvPr userDrawn="1"/>
          </p:nvCxnSpPr>
          <p:spPr>
            <a:xfrm>
              <a:off x="11836111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>
              <a:off x="-256200" y="430824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 userDrawn="1"/>
          </p:nvSpPr>
          <p:spPr>
            <a:xfrm>
              <a:off x="-747711" y="404813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8.33cm</a:t>
              </a:r>
            </a:p>
          </p:txBody>
        </p:sp>
        <p:sp>
          <p:nvSpPr>
            <p:cNvPr id="110" name="TextBox 109"/>
            <p:cNvSpPr txBox="1"/>
            <p:nvPr userDrawn="1"/>
          </p:nvSpPr>
          <p:spPr>
            <a:xfrm>
              <a:off x="-1143000" y="527924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Title Top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25CEB6-6DDA-49BF-824C-CFA9D8A07E3F}"/>
                </a:ext>
              </a:extLst>
            </p:cNvPr>
            <p:cNvSpPr txBox="1"/>
            <p:nvPr userDrawn="1"/>
          </p:nvSpPr>
          <p:spPr>
            <a:xfrm>
              <a:off x="-747711" y="606654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7.54 cm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658A23-15A2-4406-AF7E-89707B5575E7}"/>
                </a:ext>
              </a:extLst>
            </p:cNvPr>
            <p:cNvSpPr txBox="1"/>
            <p:nvPr userDrawn="1"/>
          </p:nvSpPr>
          <p:spPr>
            <a:xfrm>
              <a:off x="-1143000" y="6189657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Image Bottom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5639F-9E76-41B0-BB57-8F8A1F600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05F70E-6BF1-451B-AC5F-64819FD40883}"/>
              </a:ext>
            </a:extLst>
          </p:cNvPr>
          <p:cNvCxnSpPr>
            <a:cxnSpLocks/>
          </p:cNvCxnSpPr>
          <p:nvPr userDrawn="1">
            <p:custDataLst>
              <p:tags r:id="rId24"/>
            </p:custDataLst>
          </p:nvPr>
        </p:nvCxnSpPr>
        <p:spPr>
          <a:xfrm>
            <a:off x="360000" y="6120000"/>
            <a:ext cx="11474161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>
            <a:extLst>
              <a:ext uri="{FF2B5EF4-FFF2-40B4-BE49-F238E27FC236}">
                <a16:creationId xmlns:a16="http://schemas.microsoft.com/office/drawing/2014/main" id="{2CC2F24E-468A-4212-A014-115B799B0109}"/>
              </a:ext>
            </a:extLst>
          </p:cNvPr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59999" y="6390412"/>
            <a:ext cx="1080272" cy="20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3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  <p:sldLayoutId id="2147483852" r:id="rId19"/>
    <p:sldLayoutId id="2147483853" r:id="rId20"/>
    <p:sldLayoutId id="2147483854" r:id="rId21"/>
    <p:sldLayoutId id="2147483855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>
          <p15:clr>
            <a:srgbClr val="F26B43"/>
          </p15:clr>
        </p15:guide>
        <p15:guide id="14" pos="7453">
          <p15:clr>
            <a:srgbClr val="F26B43"/>
          </p15:clr>
        </p15:guide>
        <p15:guide id="28" orient="horz" pos="1076">
          <p15:clr>
            <a:srgbClr val="F26B43"/>
          </p15:clr>
        </p15:guide>
        <p15:guide id="29" orient="horz" pos="270">
          <p15:clr>
            <a:srgbClr val="F26B43"/>
          </p15:clr>
        </p15:guide>
        <p15:guide id="33" orient="horz" pos="3600">
          <p15:clr>
            <a:srgbClr val="F26B43"/>
          </p15:clr>
        </p15:guide>
        <p15:guide id="35" pos="228">
          <p15:clr>
            <a:srgbClr val="F26B43"/>
          </p15:clr>
        </p15:guide>
        <p15:guide id="36" pos="3840">
          <p15:clr>
            <a:srgbClr val="F26B43"/>
          </p15:clr>
        </p15:guide>
        <p15:guide id="37" pos="3782">
          <p15:clr>
            <a:srgbClr val="F26B43"/>
          </p15:clr>
        </p15:guide>
        <p15:guide id="38" pos="3900">
          <p15:clr>
            <a:srgbClr val="F26B43"/>
          </p15:clr>
        </p15:guide>
        <p15:guide id="39" orient="horz" pos="387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Placeholder 1"/>
          <p:cNvSpPr>
            <a:spLocks noGrp="1"/>
          </p:cNvSpPr>
          <p:nvPr>
            <p:ph type="title"/>
          </p:nvPr>
        </p:nvSpPr>
        <p:spPr>
          <a:xfrm>
            <a:off x="359999" y="430718"/>
            <a:ext cx="11466875" cy="40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92" name="Text Placeholder 2"/>
          <p:cNvSpPr>
            <a:spLocks noGrp="1"/>
          </p:cNvSpPr>
          <p:nvPr>
            <p:ph type="body" idx="1"/>
          </p:nvPr>
        </p:nvSpPr>
        <p:spPr>
          <a:xfrm>
            <a:off x="359999" y="1710000"/>
            <a:ext cx="11466875" cy="399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3" y="6390000"/>
            <a:ext cx="96996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143000" y="-600255"/>
            <a:ext cx="13680281" cy="6913023"/>
            <a:chOff x="-1143000" y="-600255"/>
            <a:chExt cx="13680281" cy="6913023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256200" y="1710267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256200" y="6143820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-256200" y="3426354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-256200" y="5714470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 userDrawn="1"/>
          </p:nvSpPr>
          <p:spPr>
            <a:xfrm>
              <a:off x="-747711" y="164615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4.78cm</a:t>
              </a: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-747711" y="3357884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0 cm</a:t>
              </a: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-747711" y="5640188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6.35 cm</a:t>
              </a:r>
            </a:p>
          </p:txBody>
        </p:sp>
        <p:sp>
          <p:nvSpPr>
            <p:cNvPr id="60" name="TextBox 59"/>
            <p:cNvSpPr txBox="1"/>
            <p:nvPr userDrawn="1"/>
          </p:nvSpPr>
          <p:spPr>
            <a:xfrm>
              <a:off x="304800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>
                  <a:solidFill>
                    <a:schemeClr val="tx1"/>
                  </a:solidFill>
                </a:rPr>
                <a:t>15.93cm</a:t>
              </a:r>
            </a:p>
          </p:txBody>
        </p:sp>
        <p:sp>
          <p:nvSpPr>
            <p:cNvPr id="72" name="TextBox 71"/>
            <p:cNvSpPr txBox="1"/>
            <p:nvPr userDrawn="1"/>
          </p:nvSpPr>
          <p:spPr>
            <a:xfrm>
              <a:off x="11426031" y="-43743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15.93 cm</a:t>
              </a:r>
            </a:p>
          </p:txBody>
        </p:sp>
        <p:cxnSp>
          <p:nvCxnSpPr>
            <p:cNvPr id="5" name="Straight Connector 4"/>
            <p:cNvCxnSpPr/>
            <p:nvPr userDrawn="1"/>
          </p:nvCxnSpPr>
          <p:spPr>
            <a:xfrm>
              <a:off x="361588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 userDrawn="1"/>
          </p:nvSpPr>
          <p:spPr>
            <a:xfrm>
              <a:off x="-1143000" y="5763299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Content Bottom</a:t>
              </a:r>
            </a:p>
          </p:txBody>
        </p:sp>
        <p:sp>
          <p:nvSpPr>
            <p:cNvPr id="86" name="TextBox 85"/>
            <p:cNvSpPr txBox="1"/>
            <p:nvPr userDrawn="1"/>
          </p:nvSpPr>
          <p:spPr>
            <a:xfrm>
              <a:off x="-1143000" y="1769267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Content Top</a:t>
              </a:r>
            </a:p>
          </p:txBody>
        </p:sp>
        <p:sp>
          <p:nvSpPr>
            <p:cNvPr id="88" name="TextBox 87"/>
            <p:cNvSpPr txBox="1"/>
            <p:nvPr userDrawn="1"/>
          </p:nvSpPr>
          <p:spPr>
            <a:xfrm>
              <a:off x="-590537" y="-438330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Left Margin</a:t>
              </a:r>
            </a:p>
          </p:txBody>
        </p:sp>
        <p:sp>
          <p:nvSpPr>
            <p:cNvPr id="89" name="TextBox 88"/>
            <p:cNvSpPr txBox="1"/>
            <p:nvPr userDrawn="1"/>
          </p:nvSpPr>
          <p:spPr>
            <a:xfrm>
              <a:off x="11898039" y="-438330"/>
              <a:ext cx="63924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800">
                  <a:solidFill>
                    <a:schemeClr val="tx1"/>
                  </a:solidFill>
                </a:rPr>
                <a:t>Right Margin</a:t>
              </a:r>
            </a:p>
          </p:txBody>
        </p:sp>
        <p:cxnSp>
          <p:nvCxnSpPr>
            <p:cNvPr id="98" name="Straight Connector 97"/>
            <p:cNvCxnSpPr/>
            <p:nvPr userDrawn="1"/>
          </p:nvCxnSpPr>
          <p:spPr>
            <a:xfrm>
              <a:off x="6096000" y="-363357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 userDrawn="1"/>
          </p:nvSpPr>
          <p:spPr>
            <a:xfrm>
              <a:off x="5914719" y="-600255"/>
              <a:ext cx="3622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Middle </a:t>
              </a:r>
              <a:br>
                <a:rPr lang="en-GB" sz="800">
                  <a:solidFill>
                    <a:schemeClr val="tx1"/>
                  </a:solidFill>
                </a:rPr>
              </a:br>
              <a:r>
                <a:rPr lang="en-GB" sz="800">
                  <a:solidFill>
                    <a:schemeClr val="tx1"/>
                  </a:solidFill>
                </a:rPr>
                <a:t>0cm </a:t>
              </a:r>
            </a:p>
          </p:txBody>
        </p:sp>
        <p:sp>
          <p:nvSpPr>
            <p:cNvPr id="101" name="TextBox 100"/>
            <p:cNvSpPr txBox="1"/>
            <p:nvPr userDrawn="1"/>
          </p:nvSpPr>
          <p:spPr>
            <a:xfrm>
              <a:off x="5636264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0.26cm</a:t>
              </a:r>
            </a:p>
          </p:txBody>
        </p:sp>
        <p:cxnSp>
          <p:nvCxnSpPr>
            <p:cNvPr id="104" name="Straight Connector 103"/>
            <p:cNvCxnSpPr/>
            <p:nvPr userDrawn="1"/>
          </p:nvCxnSpPr>
          <p:spPr>
            <a:xfrm>
              <a:off x="6000389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>
              <a:off x="6190362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 userDrawn="1"/>
          </p:nvSpPr>
          <p:spPr>
            <a:xfrm>
              <a:off x="6191102" y="-208836"/>
              <a:ext cx="36225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0.26cm</a:t>
              </a:r>
            </a:p>
          </p:txBody>
        </p:sp>
        <p:cxnSp>
          <p:nvCxnSpPr>
            <p:cNvPr id="107" name="Straight Connector 106"/>
            <p:cNvCxnSpPr/>
            <p:nvPr userDrawn="1"/>
          </p:nvCxnSpPr>
          <p:spPr>
            <a:xfrm>
              <a:off x="11836111" y="-265725"/>
              <a:ext cx="0" cy="18000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>
              <a:off x="-256200" y="430824"/>
              <a:ext cx="180000" cy="0"/>
            </a:xfrm>
            <a:prstGeom prst="line">
              <a:avLst/>
            </a:prstGeom>
            <a:ln w="6350">
              <a:gradFill>
                <a:gsLst>
                  <a:gs pos="0">
                    <a:srgbClr val="F2DA64"/>
                  </a:gs>
                  <a:gs pos="18000">
                    <a:srgbClr val="A27700"/>
                  </a:gs>
                  <a:gs pos="71000">
                    <a:srgbClr val="D7B446"/>
                  </a:gs>
                  <a:gs pos="51000">
                    <a:srgbClr val="F2DA64"/>
                  </a:gs>
                  <a:gs pos="100000">
                    <a:srgbClr val="98700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 userDrawn="1"/>
          </p:nvSpPr>
          <p:spPr>
            <a:xfrm>
              <a:off x="-747711" y="404813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8.33cm</a:t>
              </a:r>
            </a:p>
          </p:txBody>
        </p:sp>
        <p:sp>
          <p:nvSpPr>
            <p:cNvPr id="110" name="TextBox 109"/>
            <p:cNvSpPr txBox="1"/>
            <p:nvPr userDrawn="1"/>
          </p:nvSpPr>
          <p:spPr>
            <a:xfrm>
              <a:off x="-1143000" y="527924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Title Top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25CEB6-6DDA-49BF-824C-CFA9D8A07E3F}"/>
                </a:ext>
              </a:extLst>
            </p:cNvPr>
            <p:cNvSpPr txBox="1"/>
            <p:nvPr userDrawn="1"/>
          </p:nvSpPr>
          <p:spPr>
            <a:xfrm>
              <a:off x="-747711" y="6066546"/>
              <a:ext cx="4386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7.54 cm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658A23-15A2-4406-AF7E-89707B5575E7}"/>
                </a:ext>
              </a:extLst>
            </p:cNvPr>
            <p:cNvSpPr txBox="1"/>
            <p:nvPr userDrawn="1"/>
          </p:nvSpPr>
          <p:spPr>
            <a:xfrm>
              <a:off x="-1143000" y="6189657"/>
              <a:ext cx="8339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800">
                  <a:solidFill>
                    <a:schemeClr val="tx1"/>
                  </a:solidFill>
                </a:rPr>
                <a:t>Image Bottom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5639F-9E76-41B0-BB57-8F8A1F600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2400" y="6390000"/>
            <a:ext cx="7495200" cy="19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05F70E-6BF1-451B-AC5F-64819FD40883}"/>
              </a:ext>
            </a:extLst>
          </p:cNvPr>
          <p:cNvCxnSpPr>
            <a:cxnSpLocks/>
          </p:cNvCxnSpPr>
          <p:nvPr userDrawn="1">
            <p:custDataLst>
              <p:tags r:id="rId20"/>
            </p:custDataLst>
          </p:nvPr>
        </p:nvCxnSpPr>
        <p:spPr>
          <a:xfrm>
            <a:off x="360000" y="6120000"/>
            <a:ext cx="11474161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>
            <a:extLst>
              <a:ext uri="{FF2B5EF4-FFF2-40B4-BE49-F238E27FC236}">
                <a16:creationId xmlns:a16="http://schemas.microsoft.com/office/drawing/2014/main" id="{2CC2F24E-468A-4212-A014-115B799B0109}"/>
              </a:ext>
            </a:extLst>
          </p:cNvPr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9999" y="6390412"/>
            <a:ext cx="1080272" cy="20437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2D04B41-33A8-4D63-B9C6-4D469A7E193C}"/>
              </a:ext>
            </a:extLst>
          </p:cNvPr>
          <p:cNvGrpSpPr/>
          <p:nvPr userDrawn="1"/>
        </p:nvGrpSpPr>
        <p:grpSpPr>
          <a:xfrm>
            <a:off x="0" y="-21060"/>
            <a:ext cx="12192000" cy="942258"/>
            <a:chOff x="0" y="-21060"/>
            <a:chExt cx="12192000" cy="94225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2116C91-C694-48B2-89B6-8B973E92B6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-21060"/>
              <a:ext cx="12192000" cy="94225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407CA00-FAAE-4141-8309-770551B250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email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10913" y="113195"/>
              <a:ext cx="736161" cy="707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559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5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ꟷ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>
          <p15:clr>
            <a:srgbClr val="F26B43"/>
          </p15:clr>
        </p15:guide>
        <p15:guide id="14" pos="7453">
          <p15:clr>
            <a:srgbClr val="F26B43"/>
          </p15:clr>
        </p15:guide>
        <p15:guide id="28" orient="horz" pos="1076">
          <p15:clr>
            <a:srgbClr val="F26B43"/>
          </p15:clr>
        </p15:guide>
        <p15:guide id="29" orient="horz" pos="270">
          <p15:clr>
            <a:srgbClr val="F26B43"/>
          </p15:clr>
        </p15:guide>
        <p15:guide id="33" orient="horz" pos="3600">
          <p15:clr>
            <a:srgbClr val="F26B43"/>
          </p15:clr>
        </p15:guide>
        <p15:guide id="35" pos="228">
          <p15:clr>
            <a:srgbClr val="F26B43"/>
          </p15:clr>
        </p15:guide>
        <p15:guide id="36" pos="3840">
          <p15:clr>
            <a:srgbClr val="F26B43"/>
          </p15:clr>
        </p15:guide>
        <p15:guide id="37" pos="3782">
          <p15:clr>
            <a:srgbClr val="F26B43"/>
          </p15:clr>
        </p15:guide>
        <p15:guide id="38" pos="3900">
          <p15:clr>
            <a:srgbClr val="F26B43"/>
          </p15:clr>
        </p15:guide>
        <p15:guide id="39" orient="horz" pos="387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2" Type="http://schemas.openxmlformats.org/officeDocument/2006/relationships/chart" Target="../charts/chart37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chart" Target="../charts/chart40.xml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chart" Target="../charts/chart39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3.xml"/><Relationship Id="rId11" Type="http://schemas.openxmlformats.org/officeDocument/2006/relationships/chart" Target="../charts/chart44.xml"/><Relationship Id="rId5" Type="http://schemas.openxmlformats.org/officeDocument/2006/relationships/chart" Target="../charts/chart42.xml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19" Type="http://schemas.openxmlformats.org/officeDocument/2006/relationships/image" Target="../media/image61.png"/><Relationship Id="rId4" Type="http://schemas.openxmlformats.org/officeDocument/2006/relationships/chart" Target="../charts/chart41.xml"/><Relationship Id="rId9" Type="http://schemas.openxmlformats.org/officeDocument/2006/relationships/image" Target="../media/image52.png"/><Relationship Id="rId14" Type="http://schemas.openxmlformats.org/officeDocument/2006/relationships/image" Target="../media/image5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8.xml"/><Relationship Id="rId2" Type="http://schemas.openxmlformats.org/officeDocument/2006/relationships/chart" Target="../charts/chart47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4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chart" Target="../charts/chart2.xml"/><Relationship Id="rId7" Type="http://schemas.openxmlformats.org/officeDocument/2006/relationships/image" Target="../media/image33.jpe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chart" Target="../charts/chart1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jpeg"/><Relationship Id="rId11" Type="http://schemas.openxmlformats.org/officeDocument/2006/relationships/image" Target="../media/image37.png"/><Relationship Id="rId5" Type="http://schemas.openxmlformats.org/officeDocument/2006/relationships/chart" Target="../charts/chart4.xml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chart" Target="../charts/chart3.xml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1.xml"/><Relationship Id="rId2" Type="http://schemas.openxmlformats.org/officeDocument/2006/relationships/chart" Target="../charts/chart50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54.xml"/><Relationship Id="rId5" Type="http://schemas.openxmlformats.org/officeDocument/2006/relationships/chart" Target="../charts/chart53.xml"/><Relationship Id="rId4" Type="http://schemas.openxmlformats.org/officeDocument/2006/relationships/chart" Target="../charts/chart5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5.xm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5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hart" Target="../charts/chart10.xml"/><Relationship Id="rId18" Type="http://schemas.openxmlformats.org/officeDocument/2006/relationships/chart" Target="../charts/chart15.xml"/><Relationship Id="rId3" Type="http://schemas.openxmlformats.org/officeDocument/2006/relationships/chart" Target="../charts/chart6.xml"/><Relationship Id="rId21" Type="http://schemas.openxmlformats.org/officeDocument/2006/relationships/chart" Target="../charts/chart18.xml"/><Relationship Id="rId7" Type="http://schemas.openxmlformats.org/officeDocument/2006/relationships/image" Target="../media/image47.png"/><Relationship Id="rId12" Type="http://schemas.openxmlformats.org/officeDocument/2006/relationships/chart" Target="../charts/chart9.xml"/><Relationship Id="rId17" Type="http://schemas.openxmlformats.org/officeDocument/2006/relationships/chart" Target="../charts/chart14.xml"/><Relationship Id="rId2" Type="http://schemas.openxmlformats.org/officeDocument/2006/relationships/chart" Target="../charts/chart5.xml"/><Relationship Id="rId16" Type="http://schemas.openxmlformats.org/officeDocument/2006/relationships/chart" Target="../charts/chart13.xml"/><Relationship Id="rId20" Type="http://schemas.openxmlformats.org/officeDocument/2006/relationships/chart" Target="../charts/chart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chart" Target="../charts/chart8.xml"/><Relationship Id="rId5" Type="http://schemas.openxmlformats.org/officeDocument/2006/relationships/image" Target="../media/image45.jpeg"/><Relationship Id="rId15" Type="http://schemas.openxmlformats.org/officeDocument/2006/relationships/chart" Target="../charts/chart12.xml"/><Relationship Id="rId10" Type="http://schemas.openxmlformats.org/officeDocument/2006/relationships/chart" Target="../charts/chart7.xml"/><Relationship Id="rId19" Type="http://schemas.openxmlformats.org/officeDocument/2006/relationships/chart" Target="../charts/chart16.xml"/><Relationship Id="rId4" Type="http://schemas.openxmlformats.org/officeDocument/2006/relationships/image" Target="../media/image44.jpeg"/><Relationship Id="rId9" Type="http://schemas.openxmlformats.org/officeDocument/2006/relationships/image" Target="../media/image48.png"/><Relationship Id="rId14" Type="http://schemas.openxmlformats.org/officeDocument/2006/relationships/chart" Target="../charts/char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1.xml"/><Relationship Id="rId5" Type="http://schemas.openxmlformats.org/officeDocument/2006/relationships/chart" Target="../charts/chart21.xml"/><Relationship Id="rId4" Type="http://schemas.openxmlformats.org/officeDocument/2006/relationships/chart" Target="../charts/char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7" Type="http://schemas.openxmlformats.org/officeDocument/2006/relationships/chart" Target="../charts/chart2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jpeg"/><Relationship Id="rId5" Type="http://schemas.openxmlformats.org/officeDocument/2006/relationships/chart" Target="../charts/chart24.xml"/><Relationship Id="rId4" Type="http://schemas.openxmlformats.org/officeDocument/2006/relationships/chart" Target="../charts/char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2.xml"/><Relationship Id="rId3" Type="http://schemas.openxmlformats.org/officeDocument/2006/relationships/chart" Target="../charts/chart27.xml"/><Relationship Id="rId7" Type="http://schemas.openxmlformats.org/officeDocument/2006/relationships/chart" Target="../charts/chart31.xm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11.xml"/><Relationship Id="rId6" Type="http://schemas.openxmlformats.org/officeDocument/2006/relationships/chart" Target="../charts/chart30.xml"/><Relationship Id="rId5" Type="http://schemas.openxmlformats.org/officeDocument/2006/relationships/chart" Target="../charts/chart29.xml"/><Relationship Id="rId10" Type="http://schemas.openxmlformats.org/officeDocument/2006/relationships/chart" Target="../charts/chart34.xml"/><Relationship Id="rId4" Type="http://schemas.openxmlformats.org/officeDocument/2006/relationships/chart" Target="../charts/chart28.xml"/><Relationship Id="rId9" Type="http://schemas.openxmlformats.org/officeDocument/2006/relationships/chart" Target="../charts/char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7D8B7-71F8-6EC3-F516-E33CCBFF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LIFEBUOY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998A3-F937-27E0-AB31-0A148BEE91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SKIN CLEANSING</a:t>
            </a:r>
          </a:p>
        </p:txBody>
      </p:sp>
    </p:spTree>
    <p:extLst>
      <p:ext uri="{BB962C8B-B14F-4D97-AF65-F5344CB8AC3E}">
        <p14:creationId xmlns:p14="http://schemas.microsoft.com/office/powerpoint/2010/main" val="1943650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0F0033-036F-3FE2-4BFF-96BF92875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North vs South: 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5D91D5A-E1AE-66EE-3D11-5C362ECC7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872624"/>
              </p:ext>
            </p:extLst>
          </p:nvPr>
        </p:nvGraphicFramePr>
        <p:xfrm>
          <a:off x="4889634" y="834185"/>
          <a:ext cx="7103424" cy="264265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828504">
                  <a:extLst>
                    <a:ext uri="{9D8B030D-6E8A-4147-A177-3AD203B41FA5}">
                      <a16:colId xmlns:a16="http://schemas.microsoft.com/office/drawing/2014/main" val="1233823367"/>
                    </a:ext>
                  </a:extLst>
                </a:gridCol>
                <a:gridCol w="771778">
                  <a:extLst>
                    <a:ext uri="{9D8B030D-6E8A-4147-A177-3AD203B41FA5}">
                      <a16:colId xmlns:a16="http://schemas.microsoft.com/office/drawing/2014/main" val="178550467"/>
                    </a:ext>
                  </a:extLst>
                </a:gridCol>
                <a:gridCol w="583857">
                  <a:extLst>
                    <a:ext uri="{9D8B030D-6E8A-4147-A177-3AD203B41FA5}">
                      <a16:colId xmlns:a16="http://schemas.microsoft.com/office/drawing/2014/main" val="1059030424"/>
                    </a:ext>
                  </a:extLst>
                </a:gridCol>
                <a:gridCol w="583857">
                  <a:extLst>
                    <a:ext uri="{9D8B030D-6E8A-4147-A177-3AD203B41FA5}">
                      <a16:colId xmlns:a16="http://schemas.microsoft.com/office/drawing/2014/main" val="493805582"/>
                    </a:ext>
                  </a:extLst>
                </a:gridCol>
                <a:gridCol w="583857">
                  <a:extLst>
                    <a:ext uri="{9D8B030D-6E8A-4147-A177-3AD203B41FA5}">
                      <a16:colId xmlns:a16="http://schemas.microsoft.com/office/drawing/2014/main" val="1313060499"/>
                    </a:ext>
                  </a:extLst>
                </a:gridCol>
                <a:gridCol w="583857">
                  <a:extLst>
                    <a:ext uri="{9D8B030D-6E8A-4147-A177-3AD203B41FA5}">
                      <a16:colId xmlns:a16="http://schemas.microsoft.com/office/drawing/2014/main" val="1119498199"/>
                    </a:ext>
                  </a:extLst>
                </a:gridCol>
                <a:gridCol w="583857">
                  <a:extLst>
                    <a:ext uri="{9D8B030D-6E8A-4147-A177-3AD203B41FA5}">
                      <a16:colId xmlns:a16="http://schemas.microsoft.com/office/drawing/2014/main" val="4104260105"/>
                    </a:ext>
                  </a:extLst>
                </a:gridCol>
                <a:gridCol w="583857">
                  <a:extLst>
                    <a:ext uri="{9D8B030D-6E8A-4147-A177-3AD203B41FA5}">
                      <a16:colId xmlns:a16="http://schemas.microsoft.com/office/drawing/2014/main" val="134528366"/>
                    </a:ext>
                  </a:extLst>
                </a:gridCol>
              </a:tblGrid>
              <a:tr h="176177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LFB - TBCA by channel – Abs/%SOE (</a:t>
                      </a:r>
                      <a:r>
                        <a:rPr lang="vi-VN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NORTH)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Abs/SOE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Q2'23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Q3'23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Q4'23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Q1'24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Q2'24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Q3'24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099063"/>
                  </a:ext>
                </a:extLst>
              </a:tr>
              <a:tr h="176177">
                <a:tc rowSpan="2">
                  <a:txBody>
                    <a:bodyPr/>
                    <a:lstStyle/>
                    <a:p>
                      <a:pPr algn="l" fontAlgn="ctr"/>
                      <a:r>
                        <a:rPr lang="vi-VN" sz="9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TBCA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8375449"/>
                  </a:ext>
                </a:extLst>
              </a:tr>
              <a:tr h="176177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900" b="0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%SOE</a:t>
                      </a:r>
                      <a:endParaRPr lang="en-US" sz="900" b="0" i="0" u="none" strike="noStrike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16.0%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15.7%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16.6%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17.5%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17.7%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17.2%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85127"/>
                  </a:ext>
                </a:extLst>
              </a:tr>
              <a:tr h="176177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TV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8374399"/>
                  </a:ext>
                </a:extLst>
              </a:tr>
              <a:tr h="176177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900" b="0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%SOE</a:t>
                      </a:r>
                      <a:endParaRPr lang="en-US" sz="900" b="0" i="0" u="none" strike="noStrike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24.9%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21.4%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24.8%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38.1%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34.1%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35.3%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941026"/>
                  </a:ext>
                </a:extLst>
              </a:tr>
              <a:tr h="176177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Advertised/promoted in a shop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vi-VN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Abs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406707"/>
                  </a:ext>
                </a:extLst>
              </a:tr>
              <a:tr h="176177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vi-VN" sz="900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%SOE</a:t>
                      </a:r>
                      <a:endParaRPr lang="en-US" sz="9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15.6%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15.7%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16.6%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17.5%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17.7%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17.2%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93967"/>
                  </a:ext>
                </a:extLst>
              </a:tr>
              <a:tr h="176177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Outdoor Advertising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vi-VN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Abs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3729030"/>
                  </a:ext>
                </a:extLst>
              </a:tr>
              <a:tr h="176177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vi-VN" sz="900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%SOE</a:t>
                      </a:r>
                      <a:endParaRPr lang="en-US" sz="9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19.5%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24.0%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25.6%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30.1%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33.3%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35.7%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371736"/>
                  </a:ext>
                </a:extLst>
              </a:tr>
              <a:tr h="176177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 social media or a messaging app (e.g. Facebook, Instagram, Twitter, Snapchat, TikTok)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vi-VN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Abs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0545868"/>
                  </a:ext>
                </a:extLst>
              </a:tr>
              <a:tr h="176177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vi-VN" sz="900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%SOE</a:t>
                      </a:r>
                      <a:endParaRPr lang="en-US" sz="9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15.4%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20.2%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24.3%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27.4%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30.9%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26.9%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588232"/>
                  </a:ext>
                </a:extLst>
              </a:tr>
              <a:tr h="176177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 the Internet on a mobile device or tablet (e.g. YouTube / Online Magazine or news / Podcasts)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vi-VN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Abs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3127684"/>
                  </a:ext>
                </a:extLst>
              </a:tr>
              <a:tr h="176177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vi-VN" sz="900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%SOE</a:t>
                      </a:r>
                      <a:endParaRPr lang="en-US" sz="9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19.3%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18.0%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20.6%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24.4%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30.0%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35.1%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491900"/>
                  </a:ext>
                </a:extLst>
              </a:tr>
              <a:tr h="176177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LCD screens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vi-VN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Abs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3718792"/>
                  </a:ext>
                </a:extLst>
              </a:tr>
              <a:tr h="176177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vi-VN" sz="900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%SOE</a:t>
                      </a:r>
                      <a:endParaRPr lang="en-US" sz="9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19.2%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14.5%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14.1%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23.4%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30.8%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34.7%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59109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277A03B-3B4A-79D1-F0AC-937F1459E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9273"/>
              </p:ext>
            </p:extLst>
          </p:nvPr>
        </p:nvGraphicFramePr>
        <p:xfrm>
          <a:off x="4889634" y="3733909"/>
          <a:ext cx="7104886" cy="286207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829087">
                  <a:extLst>
                    <a:ext uri="{9D8B030D-6E8A-4147-A177-3AD203B41FA5}">
                      <a16:colId xmlns:a16="http://schemas.microsoft.com/office/drawing/2014/main" val="1233823367"/>
                    </a:ext>
                  </a:extLst>
                </a:gridCol>
                <a:gridCol w="771937">
                  <a:extLst>
                    <a:ext uri="{9D8B030D-6E8A-4147-A177-3AD203B41FA5}">
                      <a16:colId xmlns:a16="http://schemas.microsoft.com/office/drawing/2014/main" val="178550467"/>
                    </a:ext>
                  </a:extLst>
                </a:gridCol>
                <a:gridCol w="583977">
                  <a:extLst>
                    <a:ext uri="{9D8B030D-6E8A-4147-A177-3AD203B41FA5}">
                      <a16:colId xmlns:a16="http://schemas.microsoft.com/office/drawing/2014/main" val="1059030424"/>
                    </a:ext>
                  </a:extLst>
                </a:gridCol>
                <a:gridCol w="583977">
                  <a:extLst>
                    <a:ext uri="{9D8B030D-6E8A-4147-A177-3AD203B41FA5}">
                      <a16:colId xmlns:a16="http://schemas.microsoft.com/office/drawing/2014/main" val="493805582"/>
                    </a:ext>
                  </a:extLst>
                </a:gridCol>
                <a:gridCol w="583977">
                  <a:extLst>
                    <a:ext uri="{9D8B030D-6E8A-4147-A177-3AD203B41FA5}">
                      <a16:colId xmlns:a16="http://schemas.microsoft.com/office/drawing/2014/main" val="1313060499"/>
                    </a:ext>
                  </a:extLst>
                </a:gridCol>
                <a:gridCol w="583977">
                  <a:extLst>
                    <a:ext uri="{9D8B030D-6E8A-4147-A177-3AD203B41FA5}">
                      <a16:colId xmlns:a16="http://schemas.microsoft.com/office/drawing/2014/main" val="1119498199"/>
                    </a:ext>
                  </a:extLst>
                </a:gridCol>
                <a:gridCol w="583977">
                  <a:extLst>
                    <a:ext uri="{9D8B030D-6E8A-4147-A177-3AD203B41FA5}">
                      <a16:colId xmlns:a16="http://schemas.microsoft.com/office/drawing/2014/main" val="4104260105"/>
                    </a:ext>
                  </a:extLst>
                </a:gridCol>
                <a:gridCol w="583977">
                  <a:extLst>
                    <a:ext uri="{9D8B030D-6E8A-4147-A177-3AD203B41FA5}">
                      <a16:colId xmlns:a16="http://schemas.microsoft.com/office/drawing/2014/main" val="134528366"/>
                    </a:ext>
                  </a:extLst>
                </a:gridCol>
              </a:tblGrid>
              <a:tr h="175994">
                <a:tc>
                  <a:txBody>
                    <a:bodyPr/>
                    <a:lstStyle/>
                    <a:p>
                      <a:pPr algn="l" fontAlgn="ctr"/>
                      <a:r>
                        <a:rPr kumimoji="0" lang="vi-VN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LFB - TBCA by channel – Abs/%SOE (</a:t>
                      </a:r>
                      <a:r>
                        <a:rPr lang="vi-VN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SOUTH)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Abs/SOE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Q2'23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Q3'23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Q4'23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Q1'24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Q2'24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Q3'24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099063"/>
                  </a:ext>
                </a:extLst>
              </a:tr>
              <a:tr h="175994">
                <a:tc rowSpan="2">
                  <a:txBody>
                    <a:bodyPr/>
                    <a:lstStyle/>
                    <a:p>
                      <a:pPr algn="l" fontAlgn="ctr"/>
                      <a:r>
                        <a:rPr lang="vi-VN" sz="9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TBCA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8375449"/>
                  </a:ext>
                </a:extLst>
              </a:tr>
              <a:tr h="17599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900" b="0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%SOE</a:t>
                      </a:r>
                      <a:endParaRPr lang="en-US" sz="900" b="0" i="0" u="none" strike="noStrike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13.8%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13.1%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16.2%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17.3%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15.9%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17.3%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85127"/>
                  </a:ext>
                </a:extLst>
              </a:tr>
              <a:tr h="175994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TV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8374399"/>
                  </a:ext>
                </a:extLst>
              </a:tr>
              <a:tr h="17599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900" b="0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%SOE</a:t>
                      </a:r>
                      <a:endParaRPr lang="en-US" sz="900" b="0" i="0" u="none" strike="noStrike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24.4%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20.5%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24.9%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23.5%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22.0%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23.3%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941026"/>
                  </a:ext>
                </a:extLst>
              </a:tr>
              <a:tr h="175994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Advertised/promoted in a shop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vi-VN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Abs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406707"/>
                  </a:ext>
                </a:extLst>
              </a:tr>
              <a:tr h="17599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vi-VN" sz="900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%SOE</a:t>
                      </a:r>
                      <a:endParaRPr lang="en-US" sz="9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14.6%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13.0%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16.3%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17.2%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15.8%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17.3%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93967"/>
                  </a:ext>
                </a:extLst>
              </a:tr>
              <a:tr h="175994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Outdoor Advertising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vi-VN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Abs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3729030"/>
                  </a:ext>
                </a:extLst>
              </a:tr>
              <a:tr h="17599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vi-VN" sz="900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%SOE</a:t>
                      </a:r>
                      <a:endParaRPr lang="en-US" sz="9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28.6%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20.3%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24.8%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23.9%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21.3%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21.4%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371736"/>
                  </a:ext>
                </a:extLst>
              </a:tr>
              <a:tr h="175994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 social media or a messaging app (e.g. Facebook, Instagram, Twitter, Snapchat, TikTok)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vi-VN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Abs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0545868"/>
                  </a:ext>
                </a:extLst>
              </a:tr>
              <a:tr h="287075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vi-VN" sz="900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%SOE</a:t>
                      </a:r>
                      <a:endParaRPr lang="en-US" sz="9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29.6%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27.5%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22.3%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18.2%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17.9%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18.4%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588232"/>
                  </a:ext>
                </a:extLst>
              </a:tr>
              <a:tr h="175994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 the Internet on a mobile device or tablet (e.g. YouTube / Online Magazine or news / Podcasts)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vi-VN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Abs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3127684"/>
                  </a:ext>
                </a:extLst>
              </a:tr>
              <a:tr h="287075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vi-VN" sz="900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%SOE</a:t>
                      </a:r>
                      <a:endParaRPr lang="en-US" sz="9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38.1%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12.5%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17.6%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13.5%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14.0%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16.2%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491900"/>
                  </a:ext>
                </a:extLst>
              </a:tr>
              <a:tr h="175994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LCD screens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vi-VN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Abs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3718792"/>
                  </a:ext>
                </a:extLst>
              </a:tr>
              <a:tr h="17599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vi-VN" sz="900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%SOE</a:t>
                      </a:r>
                      <a:endParaRPr lang="en-US" sz="900" b="0" i="0" u="none" strike="noStrike" kern="1200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58.3%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27.9%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25.0%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22.2%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17.2%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19.5%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591097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0B4CE68-502C-637C-68D3-999306385F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7686337"/>
              </p:ext>
            </p:extLst>
          </p:nvPr>
        </p:nvGraphicFramePr>
        <p:xfrm>
          <a:off x="1261524" y="1543616"/>
          <a:ext cx="3096187" cy="183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E194C94-F6CA-4DE6-E518-E81311E8361E}"/>
              </a:ext>
            </a:extLst>
          </p:cNvPr>
          <p:cNvSpPr/>
          <p:nvPr/>
        </p:nvSpPr>
        <p:spPr>
          <a:xfrm>
            <a:off x="1885690" y="1384835"/>
            <a:ext cx="1999808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LFB TOM - North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0935FBD-6829-D894-C2BA-6C997699B2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920798"/>
              </p:ext>
            </p:extLst>
          </p:nvPr>
        </p:nvGraphicFramePr>
        <p:xfrm>
          <a:off x="1261524" y="4174398"/>
          <a:ext cx="3096187" cy="183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92FCC976-B442-2E5C-4BB0-CB00EA7D0E29}"/>
              </a:ext>
            </a:extLst>
          </p:cNvPr>
          <p:cNvSpPr/>
          <p:nvPr/>
        </p:nvSpPr>
        <p:spPr>
          <a:xfrm>
            <a:off x="1885690" y="3953940"/>
            <a:ext cx="1999808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LFB TOM - South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014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82D2EE-A53A-2AF0-DAD6-5AE90B5F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28" y="310289"/>
            <a:ext cx="10259892" cy="484383"/>
          </a:xfrm>
        </p:spPr>
        <p:txBody>
          <a:bodyPr/>
          <a:lstStyle/>
          <a:p>
            <a:pPr>
              <a:spcBef>
                <a:spcPct val="0"/>
              </a:spcBef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EFBF8A-2B20-4577-F897-1699D96D2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373056"/>
              </p:ext>
            </p:extLst>
          </p:nvPr>
        </p:nvGraphicFramePr>
        <p:xfrm>
          <a:off x="1295328" y="1072704"/>
          <a:ext cx="5029196" cy="29421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8816">
                  <a:extLst>
                    <a:ext uri="{9D8B030D-6E8A-4147-A177-3AD203B41FA5}">
                      <a16:colId xmlns:a16="http://schemas.microsoft.com/office/drawing/2014/main" val="1528324272"/>
                    </a:ext>
                  </a:extLst>
                </a:gridCol>
                <a:gridCol w="404038">
                  <a:extLst>
                    <a:ext uri="{9D8B030D-6E8A-4147-A177-3AD203B41FA5}">
                      <a16:colId xmlns:a16="http://schemas.microsoft.com/office/drawing/2014/main" val="1656670285"/>
                    </a:ext>
                  </a:extLst>
                </a:gridCol>
                <a:gridCol w="404038">
                  <a:extLst>
                    <a:ext uri="{9D8B030D-6E8A-4147-A177-3AD203B41FA5}">
                      <a16:colId xmlns:a16="http://schemas.microsoft.com/office/drawing/2014/main" val="4162586728"/>
                    </a:ext>
                  </a:extLst>
                </a:gridCol>
                <a:gridCol w="404038">
                  <a:extLst>
                    <a:ext uri="{9D8B030D-6E8A-4147-A177-3AD203B41FA5}">
                      <a16:colId xmlns:a16="http://schemas.microsoft.com/office/drawing/2014/main" val="2688070935"/>
                    </a:ext>
                  </a:extLst>
                </a:gridCol>
                <a:gridCol w="404038">
                  <a:extLst>
                    <a:ext uri="{9D8B030D-6E8A-4147-A177-3AD203B41FA5}">
                      <a16:colId xmlns:a16="http://schemas.microsoft.com/office/drawing/2014/main" val="411185740"/>
                    </a:ext>
                  </a:extLst>
                </a:gridCol>
                <a:gridCol w="404038">
                  <a:extLst>
                    <a:ext uri="{9D8B030D-6E8A-4147-A177-3AD203B41FA5}">
                      <a16:colId xmlns:a16="http://schemas.microsoft.com/office/drawing/2014/main" val="267674617"/>
                    </a:ext>
                  </a:extLst>
                </a:gridCol>
                <a:gridCol w="404038">
                  <a:extLst>
                    <a:ext uri="{9D8B030D-6E8A-4147-A177-3AD203B41FA5}">
                      <a16:colId xmlns:a16="http://schemas.microsoft.com/office/drawing/2014/main" val="3101475723"/>
                    </a:ext>
                  </a:extLst>
                </a:gridCol>
                <a:gridCol w="404038">
                  <a:extLst>
                    <a:ext uri="{9D8B030D-6E8A-4147-A177-3AD203B41FA5}">
                      <a16:colId xmlns:a16="http://schemas.microsoft.com/office/drawing/2014/main" val="2484202065"/>
                    </a:ext>
                  </a:extLst>
                </a:gridCol>
                <a:gridCol w="404038">
                  <a:extLst>
                    <a:ext uri="{9D8B030D-6E8A-4147-A177-3AD203B41FA5}">
                      <a16:colId xmlns:a16="http://schemas.microsoft.com/office/drawing/2014/main" val="1044857831"/>
                    </a:ext>
                  </a:extLst>
                </a:gridCol>
                <a:gridCol w="404038">
                  <a:extLst>
                    <a:ext uri="{9D8B030D-6E8A-4147-A177-3AD203B41FA5}">
                      <a16:colId xmlns:a16="http://schemas.microsoft.com/office/drawing/2014/main" val="2251077979"/>
                    </a:ext>
                  </a:extLst>
                </a:gridCol>
                <a:gridCol w="404038">
                  <a:extLst>
                    <a:ext uri="{9D8B030D-6E8A-4147-A177-3AD203B41FA5}">
                      <a16:colId xmlns:a16="http://schemas.microsoft.com/office/drawing/2014/main" val="4009539562"/>
                    </a:ext>
                  </a:extLst>
                </a:gridCol>
              </a:tblGrid>
              <a:tr h="478209">
                <a:tc>
                  <a:txBody>
                    <a:bodyPr/>
                    <a:lstStyle/>
                    <a:p>
                      <a:pPr algn="ctr"/>
                      <a:r>
                        <a:rPr lang="vi-VN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TOM - NORTH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Q2 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Q3 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Q4 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Q1 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Q2 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Q3 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Q4 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Q1 2024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Q2 2024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Q3 2024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312188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marL="0" lvl="0" algn="l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Lifebuoy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810502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Dove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5510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Hazeline</a:t>
                      </a: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074518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Lux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434890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Enchanteur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389056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e100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292463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Safeguard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66302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Lactacyd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490242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Gervenne</a:t>
                      </a: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465454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Purite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40804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Aquala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093347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Dettol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0123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F9E7F0-9DFB-2F8D-A669-F91DAEEA8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445820"/>
              </p:ext>
            </p:extLst>
          </p:nvPr>
        </p:nvGraphicFramePr>
        <p:xfrm>
          <a:off x="6603925" y="1072704"/>
          <a:ext cx="5029202" cy="29421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8812">
                  <a:extLst>
                    <a:ext uri="{9D8B030D-6E8A-4147-A177-3AD203B41FA5}">
                      <a16:colId xmlns:a16="http://schemas.microsoft.com/office/drawing/2014/main" val="1528324272"/>
                    </a:ext>
                  </a:extLst>
                </a:gridCol>
                <a:gridCol w="404039">
                  <a:extLst>
                    <a:ext uri="{9D8B030D-6E8A-4147-A177-3AD203B41FA5}">
                      <a16:colId xmlns:a16="http://schemas.microsoft.com/office/drawing/2014/main" val="1656670285"/>
                    </a:ext>
                  </a:extLst>
                </a:gridCol>
                <a:gridCol w="404039">
                  <a:extLst>
                    <a:ext uri="{9D8B030D-6E8A-4147-A177-3AD203B41FA5}">
                      <a16:colId xmlns:a16="http://schemas.microsoft.com/office/drawing/2014/main" val="4162586728"/>
                    </a:ext>
                  </a:extLst>
                </a:gridCol>
                <a:gridCol w="404039">
                  <a:extLst>
                    <a:ext uri="{9D8B030D-6E8A-4147-A177-3AD203B41FA5}">
                      <a16:colId xmlns:a16="http://schemas.microsoft.com/office/drawing/2014/main" val="2688070935"/>
                    </a:ext>
                  </a:extLst>
                </a:gridCol>
                <a:gridCol w="404039">
                  <a:extLst>
                    <a:ext uri="{9D8B030D-6E8A-4147-A177-3AD203B41FA5}">
                      <a16:colId xmlns:a16="http://schemas.microsoft.com/office/drawing/2014/main" val="411185740"/>
                    </a:ext>
                  </a:extLst>
                </a:gridCol>
                <a:gridCol w="404039">
                  <a:extLst>
                    <a:ext uri="{9D8B030D-6E8A-4147-A177-3AD203B41FA5}">
                      <a16:colId xmlns:a16="http://schemas.microsoft.com/office/drawing/2014/main" val="267674617"/>
                    </a:ext>
                  </a:extLst>
                </a:gridCol>
                <a:gridCol w="404039">
                  <a:extLst>
                    <a:ext uri="{9D8B030D-6E8A-4147-A177-3AD203B41FA5}">
                      <a16:colId xmlns:a16="http://schemas.microsoft.com/office/drawing/2014/main" val="3101475723"/>
                    </a:ext>
                  </a:extLst>
                </a:gridCol>
                <a:gridCol w="404039">
                  <a:extLst>
                    <a:ext uri="{9D8B030D-6E8A-4147-A177-3AD203B41FA5}">
                      <a16:colId xmlns:a16="http://schemas.microsoft.com/office/drawing/2014/main" val="2484202065"/>
                    </a:ext>
                  </a:extLst>
                </a:gridCol>
                <a:gridCol w="404039">
                  <a:extLst>
                    <a:ext uri="{9D8B030D-6E8A-4147-A177-3AD203B41FA5}">
                      <a16:colId xmlns:a16="http://schemas.microsoft.com/office/drawing/2014/main" val="1044857831"/>
                    </a:ext>
                  </a:extLst>
                </a:gridCol>
                <a:gridCol w="404039">
                  <a:extLst>
                    <a:ext uri="{9D8B030D-6E8A-4147-A177-3AD203B41FA5}">
                      <a16:colId xmlns:a16="http://schemas.microsoft.com/office/drawing/2014/main" val="2251077979"/>
                    </a:ext>
                  </a:extLst>
                </a:gridCol>
                <a:gridCol w="404039">
                  <a:extLst>
                    <a:ext uri="{9D8B030D-6E8A-4147-A177-3AD203B41FA5}">
                      <a16:colId xmlns:a16="http://schemas.microsoft.com/office/drawing/2014/main" val="4009539562"/>
                    </a:ext>
                  </a:extLst>
                </a:gridCol>
              </a:tblGrid>
              <a:tr h="478209">
                <a:tc>
                  <a:txBody>
                    <a:bodyPr/>
                    <a:lstStyle/>
                    <a:p>
                      <a:pPr algn="ctr"/>
                      <a:r>
                        <a:rPr lang="vi-VN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TOM - SOUTH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Q2 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Q3 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Q4 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Q1 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Q2 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Q3 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Q4 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Q1 2024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Q2 2024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Q3 2024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312188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Lifebuoy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810502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Dove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5510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Hazeline</a:t>
                      </a: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074518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Lux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434890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Enchanteur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389056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e100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292463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Safeguard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66302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Lactacyd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490242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Gervenne</a:t>
                      </a: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465454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Purite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40804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Aquala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093347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Dettol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01237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0B1AD-6D71-3E03-6D51-3B2F667552A5}"/>
              </a:ext>
            </a:extLst>
          </p:cNvPr>
          <p:cNvSpPr/>
          <p:nvPr/>
        </p:nvSpPr>
        <p:spPr bwMode="ltGray">
          <a:xfrm>
            <a:off x="1193800" y="1554138"/>
            <a:ext cx="5206999" cy="200156"/>
          </a:xfrm>
          <a:prstGeom prst="round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6EB951-FB81-617B-8059-3C466956185C}"/>
              </a:ext>
            </a:extLst>
          </p:cNvPr>
          <p:cNvSpPr/>
          <p:nvPr/>
        </p:nvSpPr>
        <p:spPr bwMode="ltGray">
          <a:xfrm>
            <a:off x="6515026" y="1554138"/>
            <a:ext cx="5206999" cy="20015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4C78FD-6285-17F9-A761-EA95AC25CB52}"/>
              </a:ext>
            </a:extLst>
          </p:cNvPr>
          <p:cNvSpPr/>
          <p:nvPr/>
        </p:nvSpPr>
        <p:spPr bwMode="ltGray">
          <a:xfrm>
            <a:off x="6515025" y="1969005"/>
            <a:ext cx="5206999" cy="200157"/>
          </a:xfrm>
          <a:prstGeom prst="round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29DB8D4-237A-69A2-23B4-8B8FF17C4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767455"/>
              </p:ext>
            </p:extLst>
          </p:nvPr>
        </p:nvGraphicFramePr>
        <p:xfrm>
          <a:off x="1295328" y="4486464"/>
          <a:ext cx="5029194" cy="12995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0272">
                  <a:extLst>
                    <a:ext uri="{9D8B030D-6E8A-4147-A177-3AD203B41FA5}">
                      <a16:colId xmlns:a16="http://schemas.microsoft.com/office/drawing/2014/main" val="1528324272"/>
                    </a:ext>
                  </a:extLst>
                </a:gridCol>
                <a:gridCol w="1142974">
                  <a:extLst>
                    <a:ext uri="{9D8B030D-6E8A-4147-A177-3AD203B41FA5}">
                      <a16:colId xmlns:a16="http://schemas.microsoft.com/office/drawing/2014/main" val="1656670285"/>
                    </a:ext>
                  </a:extLst>
                </a:gridCol>
                <a:gridCol w="1142974">
                  <a:extLst>
                    <a:ext uri="{9D8B030D-6E8A-4147-A177-3AD203B41FA5}">
                      <a16:colId xmlns:a16="http://schemas.microsoft.com/office/drawing/2014/main" val="4162586728"/>
                    </a:ext>
                  </a:extLst>
                </a:gridCol>
                <a:gridCol w="1142974">
                  <a:extLst>
                    <a:ext uri="{9D8B030D-6E8A-4147-A177-3AD203B41FA5}">
                      <a16:colId xmlns:a16="http://schemas.microsoft.com/office/drawing/2014/main" val="2688070935"/>
                    </a:ext>
                  </a:extLst>
                </a:gridCol>
              </a:tblGrid>
              <a:tr h="478209">
                <a:tc>
                  <a:txBody>
                    <a:bodyPr/>
                    <a:lstStyle/>
                    <a:p>
                      <a:pPr algn="l"/>
                      <a:r>
                        <a:rPr lang="vi-VN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Penetration - Hanoi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 Q3’22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 Q3’23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 Q3’24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312188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marL="0" lvl="0" algn="l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Lifebuoy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22.6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22.7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810502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lvl="1" algn="l" fontAlgn="ctr"/>
                      <a:r>
                        <a:rPr lang="vi-V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LFB Core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19.3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5510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lvl="1" algn="l" fontAlgn="ctr"/>
                      <a:r>
                        <a:rPr lang="vi-V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LFB Jarvis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074518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lvl="0" algn="l" fontAlgn="ctr"/>
                      <a:r>
                        <a:rPr lang="vi-V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Beauty segment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35.3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37.5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44.1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43489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9D2CE28-00FB-853C-BF37-915E1230C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391084"/>
              </p:ext>
            </p:extLst>
          </p:nvPr>
        </p:nvGraphicFramePr>
        <p:xfrm>
          <a:off x="6603925" y="4496331"/>
          <a:ext cx="5029194" cy="12995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0272">
                  <a:extLst>
                    <a:ext uri="{9D8B030D-6E8A-4147-A177-3AD203B41FA5}">
                      <a16:colId xmlns:a16="http://schemas.microsoft.com/office/drawing/2014/main" val="1528324272"/>
                    </a:ext>
                  </a:extLst>
                </a:gridCol>
                <a:gridCol w="1142974">
                  <a:extLst>
                    <a:ext uri="{9D8B030D-6E8A-4147-A177-3AD203B41FA5}">
                      <a16:colId xmlns:a16="http://schemas.microsoft.com/office/drawing/2014/main" val="1656670285"/>
                    </a:ext>
                  </a:extLst>
                </a:gridCol>
                <a:gridCol w="1142974">
                  <a:extLst>
                    <a:ext uri="{9D8B030D-6E8A-4147-A177-3AD203B41FA5}">
                      <a16:colId xmlns:a16="http://schemas.microsoft.com/office/drawing/2014/main" val="4162586728"/>
                    </a:ext>
                  </a:extLst>
                </a:gridCol>
                <a:gridCol w="1142974">
                  <a:extLst>
                    <a:ext uri="{9D8B030D-6E8A-4147-A177-3AD203B41FA5}">
                      <a16:colId xmlns:a16="http://schemas.microsoft.com/office/drawing/2014/main" val="2688070935"/>
                    </a:ext>
                  </a:extLst>
                </a:gridCol>
              </a:tblGrid>
              <a:tr h="478209">
                <a:tc>
                  <a:txBody>
                    <a:bodyPr/>
                    <a:lstStyle/>
                    <a:p>
                      <a:pPr algn="l"/>
                      <a:r>
                        <a:rPr lang="vi-VN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Penetration - HCM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 Q3’22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 Q3’23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 Q3’24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312188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marL="0" lvl="0" algn="l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Lifebuoy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810502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lvl="1" algn="l" fontAlgn="ctr"/>
                      <a:r>
                        <a:rPr lang="vi-V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LFB Core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16.2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5510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lvl="1" algn="l" fontAlgn="ctr"/>
                      <a:r>
                        <a:rPr lang="vi-V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LFB Jarvis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074518"/>
                  </a:ext>
                </a:extLst>
              </a:tr>
              <a:tr h="205332">
                <a:tc>
                  <a:txBody>
                    <a:bodyPr/>
                    <a:lstStyle/>
                    <a:p>
                      <a:pPr lvl="0" algn="l" fontAlgn="ctr"/>
                      <a:r>
                        <a:rPr lang="vi-V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Beauty segment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53.1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56.6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434890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F15D13-5990-E5AA-4A77-373BC0DC2214}"/>
              </a:ext>
            </a:extLst>
          </p:cNvPr>
          <p:cNvSpPr/>
          <p:nvPr/>
        </p:nvSpPr>
        <p:spPr bwMode="ltGray">
          <a:xfrm>
            <a:off x="1193799" y="5171982"/>
            <a:ext cx="5206999" cy="200156"/>
          </a:xfrm>
          <a:prstGeom prst="round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8244922-4D96-40E0-3185-647AE84ECB45}"/>
              </a:ext>
            </a:extLst>
          </p:cNvPr>
          <p:cNvSpPr/>
          <p:nvPr/>
        </p:nvSpPr>
        <p:spPr bwMode="ltGray">
          <a:xfrm>
            <a:off x="6515026" y="5171438"/>
            <a:ext cx="5206999" cy="20015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E4327C8-BB1C-A0CD-8829-FA10FF6436EB}"/>
              </a:ext>
            </a:extLst>
          </p:cNvPr>
          <p:cNvSpPr/>
          <p:nvPr/>
        </p:nvSpPr>
        <p:spPr bwMode="ltGray">
          <a:xfrm>
            <a:off x="6515025" y="5586633"/>
            <a:ext cx="5206999" cy="209235"/>
          </a:xfrm>
          <a:prstGeom prst="round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F43FDA-E93D-98CE-1C7E-358652747FB3}"/>
              </a:ext>
            </a:extLst>
          </p:cNvPr>
          <p:cNvSpPr/>
          <p:nvPr/>
        </p:nvSpPr>
        <p:spPr>
          <a:xfrm>
            <a:off x="10915334" y="-7977"/>
            <a:ext cx="1292113" cy="3182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</p:spTree>
    <p:extLst>
      <p:ext uri="{BB962C8B-B14F-4D97-AF65-F5344CB8AC3E}">
        <p14:creationId xmlns:p14="http://schemas.microsoft.com/office/powerpoint/2010/main" val="3024350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A9A60C8-356E-7820-228D-B0E42CE794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1210939"/>
              </p:ext>
            </p:extLst>
          </p:nvPr>
        </p:nvGraphicFramePr>
        <p:xfrm>
          <a:off x="2554527" y="1817215"/>
          <a:ext cx="7673399" cy="3874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05F299C-705E-E6FF-22B7-78003E16F5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7026650"/>
              </p:ext>
            </p:extLst>
          </p:nvPr>
        </p:nvGraphicFramePr>
        <p:xfrm>
          <a:off x="2431774" y="2044770"/>
          <a:ext cx="7918904" cy="370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EE3BF17-D9A0-9852-9F6F-94FA7527D169}"/>
              </a:ext>
            </a:extLst>
          </p:cNvPr>
          <p:cNvSpPr txBox="1"/>
          <p:nvPr/>
        </p:nvSpPr>
        <p:spPr>
          <a:xfrm>
            <a:off x="2377117" y="1657024"/>
            <a:ext cx="8096313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rgbClr val="0024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 SPACE BY </a:t>
            </a:r>
            <a:r>
              <a:rPr lang="vi-VN" sz="1600" b="1" dirty="0">
                <a:solidFill>
                  <a:srgbClr val="0024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lang="en-US" sz="1600" b="1" dirty="0">
                <a:solidFill>
                  <a:srgbClr val="0024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GROUPS – %BUYER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C3EE57-2A9C-D91A-BD59-7B1F6C1DA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624364"/>
              </p:ext>
            </p:extLst>
          </p:nvPr>
        </p:nvGraphicFramePr>
        <p:xfrm>
          <a:off x="2377116" y="5361789"/>
          <a:ext cx="81892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761">
                  <a:extLst>
                    <a:ext uri="{9D8B030D-6E8A-4147-A177-3AD203B41FA5}">
                      <a16:colId xmlns:a16="http://schemas.microsoft.com/office/drawing/2014/main" val="74871411"/>
                    </a:ext>
                  </a:extLst>
                </a:gridCol>
                <a:gridCol w="2729761">
                  <a:extLst>
                    <a:ext uri="{9D8B030D-6E8A-4147-A177-3AD203B41FA5}">
                      <a16:colId xmlns:a16="http://schemas.microsoft.com/office/drawing/2014/main" val="691807168"/>
                    </a:ext>
                  </a:extLst>
                </a:gridCol>
                <a:gridCol w="2729761">
                  <a:extLst>
                    <a:ext uri="{9D8B030D-6E8A-4147-A177-3AD203B41FA5}">
                      <a16:colId xmlns:a16="http://schemas.microsoft.com/office/drawing/2014/main" val="2263895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HANOI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HCM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34389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4DFF148-9EDF-1500-15A9-F46502E41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>
              <a:spcBef>
                <a:spcPct val="0"/>
              </a:spcBef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E1D566-DA72-4955-E126-F41136A2EDDB}"/>
              </a:ext>
            </a:extLst>
          </p:cNvPr>
          <p:cNvCxnSpPr>
            <a:cxnSpLocks/>
          </p:cNvCxnSpPr>
          <p:nvPr/>
        </p:nvCxnSpPr>
        <p:spPr>
          <a:xfrm flipV="1">
            <a:off x="7310488" y="4398745"/>
            <a:ext cx="0" cy="37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44E39-9715-C927-2C99-0F935952A492}"/>
              </a:ext>
            </a:extLst>
          </p:cNvPr>
          <p:cNvCxnSpPr>
            <a:cxnSpLocks/>
          </p:cNvCxnSpPr>
          <p:nvPr/>
        </p:nvCxnSpPr>
        <p:spPr>
          <a:xfrm>
            <a:off x="10080960" y="4398745"/>
            <a:ext cx="0" cy="37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3838547-22C0-8F51-CB2F-F32073649EE6}"/>
              </a:ext>
            </a:extLst>
          </p:cNvPr>
          <p:cNvCxnSpPr>
            <a:cxnSpLocks/>
          </p:cNvCxnSpPr>
          <p:nvPr/>
        </p:nvCxnSpPr>
        <p:spPr>
          <a:xfrm flipV="1">
            <a:off x="10074644" y="3810000"/>
            <a:ext cx="0" cy="37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9363B67-D766-E3BD-94D9-12348C3332EB}"/>
              </a:ext>
            </a:extLst>
          </p:cNvPr>
          <p:cNvSpPr/>
          <p:nvPr/>
        </p:nvSpPr>
        <p:spPr>
          <a:xfrm>
            <a:off x="10915334" y="-7977"/>
            <a:ext cx="1292113" cy="3182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</p:spTree>
    <p:extLst>
      <p:ext uri="{BB962C8B-B14F-4D97-AF65-F5344CB8AC3E}">
        <p14:creationId xmlns:p14="http://schemas.microsoft.com/office/powerpoint/2010/main" val="2425984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8EA6AC0-CFB1-202C-F425-00149CC48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755479"/>
              </p:ext>
            </p:extLst>
          </p:nvPr>
        </p:nvGraphicFramePr>
        <p:xfrm>
          <a:off x="7513166" y="2666892"/>
          <a:ext cx="4417401" cy="3241488"/>
        </p:xfrm>
        <a:graphic>
          <a:graphicData uri="http://schemas.openxmlformats.org/drawingml/2006/table">
            <a:tbl>
              <a:tblPr/>
              <a:tblGrid>
                <a:gridCol w="3089244">
                  <a:extLst>
                    <a:ext uri="{9D8B030D-6E8A-4147-A177-3AD203B41FA5}">
                      <a16:colId xmlns:a16="http://schemas.microsoft.com/office/drawing/2014/main" val="2451916760"/>
                    </a:ext>
                  </a:extLst>
                </a:gridCol>
                <a:gridCol w="442719">
                  <a:extLst>
                    <a:ext uri="{9D8B030D-6E8A-4147-A177-3AD203B41FA5}">
                      <a16:colId xmlns:a16="http://schemas.microsoft.com/office/drawing/2014/main" val="4047887255"/>
                    </a:ext>
                  </a:extLst>
                </a:gridCol>
                <a:gridCol w="442719">
                  <a:extLst>
                    <a:ext uri="{9D8B030D-6E8A-4147-A177-3AD203B41FA5}">
                      <a16:colId xmlns:a16="http://schemas.microsoft.com/office/drawing/2014/main" val="3674303495"/>
                    </a:ext>
                  </a:extLst>
                </a:gridCol>
                <a:gridCol w="442719">
                  <a:extLst>
                    <a:ext uri="{9D8B030D-6E8A-4147-A177-3AD203B41FA5}">
                      <a16:colId xmlns:a16="http://schemas.microsoft.com/office/drawing/2014/main" val="1528095984"/>
                    </a:ext>
                  </a:extLst>
                </a:gridCol>
              </a:tblGrid>
              <a:tr h="196454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SKINCLEANSING - RELATIVE IMPORTANCE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SALIENT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658992"/>
                  </a:ext>
                </a:extLst>
              </a:tr>
              <a:tr h="366118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Imagery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MAT Q4'22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MAT Q3'23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MAT Q3'24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15758"/>
                  </a:ext>
                </a:extLst>
              </a:tr>
              <a:tr h="22324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Leave your skin really soft and smooth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076469"/>
                  </a:ext>
                </a:extLst>
              </a:tr>
              <a:tr h="22324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Give you glowing skin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6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686503"/>
                  </a:ext>
                </a:extLst>
              </a:tr>
              <a:tr h="22324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 more gentle and mild than other brands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1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791600"/>
                  </a:ext>
                </a:extLst>
              </a:tr>
              <a:tr h="22324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Moisturise your skin better than other brands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0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6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3763"/>
                  </a:ext>
                </a:extLst>
              </a:tr>
              <a:tr h="22324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Effectively nourish your skin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403764"/>
                  </a:ext>
                </a:extLst>
              </a:tr>
              <a:tr h="22324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Have better fragrances than other brands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5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075360"/>
                  </a:ext>
                </a:extLst>
              </a:tr>
              <a:tr h="22324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Effectively make your skin fairer/lighter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630983"/>
                  </a:ext>
                </a:extLst>
              </a:tr>
              <a:tr h="22324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 suitable for the whole family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220450"/>
                  </a:ext>
                </a:extLst>
              </a:tr>
              <a:tr h="22324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 recommended by dermatologists/doctors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0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509463"/>
                  </a:ext>
                </a:extLst>
              </a:tr>
              <a:tr h="22324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Protect effectively from germs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9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586730"/>
                  </a:ext>
                </a:extLst>
              </a:tr>
              <a:tr h="22324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 more natural than other brands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9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1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765541"/>
                  </a:ext>
                </a:extLst>
              </a:tr>
              <a:tr h="22324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Have a more attractive packaging than other brands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8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45678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EC596E7-F023-F3DB-7D20-D910DC20BA8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 anchorCtr="0"/>
          <a:lstStyle/>
          <a:p>
            <a:pPr>
              <a:spcBef>
                <a:spcPts val="1000"/>
              </a:spcBef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AC9F26E-A0B9-C68E-D0FD-8CE0B5FAD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713"/>
              </p:ext>
            </p:extLst>
          </p:nvPr>
        </p:nvGraphicFramePr>
        <p:xfrm>
          <a:off x="1234911" y="2484461"/>
          <a:ext cx="3487920" cy="3423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71980">
                  <a:extLst>
                    <a:ext uri="{9D8B030D-6E8A-4147-A177-3AD203B41FA5}">
                      <a16:colId xmlns:a16="http://schemas.microsoft.com/office/drawing/2014/main" val="3760250329"/>
                    </a:ext>
                  </a:extLst>
                </a:gridCol>
                <a:gridCol w="871980">
                  <a:extLst>
                    <a:ext uri="{9D8B030D-6E8A-4147-A177-3AD203B41FA5}">
                      <a16:colId xmlns:a16="http://schemas.microsoft.com/office/drawing/2014/main" val="761839847"/>
                    </a:ext>
                  </a:extLst>
                </a:gridCol>
                <a:gridCol w="871980">
                  <a:extLst>
                    <a:ext uri="{9D8B030D-6E8A-4147-A177-3AD203B41FA5}">
                      <a16:colId xmlns:a16="http://schemas.microsoft.com/office/drawing/2014/main" val="1557218026"/>
                    </a:ext>
                  </a:extLst>
                </a:gridCol>
                <a:gridCol w="871980">
                  <a:extLst>
                    <a:ext uri="{9D8B030D-6E8A-4147-A177-3AD203B41FA5}">
                      <a16:colId xmlns:a16="http://schemas.microsoft.com/office/drawing/2014/main" val="22108311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 Q1’22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 Q1’23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 Q1’24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25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Lifebuoy</a:t>
                      </a: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17.6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8202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LFB Core</a:t>
                      </a:r>
                    </a:p>
                  </a:txBody>
                  <a:tcPr marL="18288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12.9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4437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LFB Jarvis</a:t>
                      </a:r>
                    </a:p>
                  </a:txBody>
                  <a:tcPr marL="18288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63130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Hazeline</a:t>
                      </a: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77781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Dove</a:t>
                      </a: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27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Lux</a:t>
                      </a: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2059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Enchanteur</a:t>
                      </a: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2849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E100</a:t>
                      </a: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7160011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FB79D6-A234-49A3-74D6-86B28B863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153877"/>
              </p:ext>
            </p:extLst>
          </p:nvPr>
        </p:nvGraphicFramePr>
        <p:xfrm>
          <a:off x="4767056" y="2484460"/>
          <a:ext cx="2181416" cy="34239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0708">
                  <a:extLst>
                    <a:ext uri="{9D8B030D-6E8A-4147-A177-3AD203B41FA5}">
                      <a16:colId xmlns:a16="http://schemas.microsoft.com/office/drawing/2014/main" val="1557218026"/>
                    </a:ext>
                  </a:extLst>
                </a:gridCol>
                <a:gridCol w="1090708">
                  <a:extLst>
                    <a:ext uri="{9D8B030D-6E8A-4147-A177-3AD203B41FA5}">
                      <a16:colId xmlns:a16="http://schemas.microsoft.com/office/drawing/2014/main" val="2210831126"/>
                    </a:ext>
                  </a:extLst>
                </a:gridCol>
              </a:tblGrid>
              <a:tr h="4613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 </a:t>
                      </a:r>
                      <a:r>
                        <a:rPr lang="vi-VN" sz="11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Q3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 </a:t>
                      </a:r>
                      <a:r>
                        <a:rPr lang="vi-VN" sz="11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Q3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258046"/>
                  </a:ext>
                </a:extLst>
              </a:tr>
              <a:tr h="3703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</a:t>
                      </a:r>
                      <a:r>
                        <a:rPr lang="vi-VN" sz="11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1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19.4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8202928"/>
                  </a:ext>
                </a:extLst>
              </a:tr>
              <a:tr h="370322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379010"/>
                  </a:ext>
                </a:extLst>
              </a:tr>
              <a:tr h="370322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130386"/>
                  </a:ext>
                </a:extLst>
              </a:tr>
              <a:tr h="3703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</a:t>
                      </a:r>
                      <a:r>
                        <a:rPr lang="vi-VN" sz="11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1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13.2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77781639"/>
                  </a:ext>
                </a:extLst>
              </a:tr>
              <a:tr h="3703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</a:t>
                      </a:r>
                      <a:r>
                        <a:rPr lang="vi-VN" sz="11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1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18.3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275267"/>
                  </a:ext>
                </a:extLst>
              </a:tr>
              <a:tr h="37032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11.2</a:t>
                      </a:r>
                      <a:endParaRPr lang="en-US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11.7</a:t>
                      </a:r>
                      <a:endParaRPr lang="en-US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2059680"/>
                  </a:ext>
                </a:extLst>
              </a:tr>
              <a:tr h="37032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12.6</a:t>
                      </a:r>
                      <a:endParaRPr lang="en-US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11.2</a:t>
                      </a:r>
                      <a:endParaRPr lang="en-US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2849530"/>
                  </a:ext>
                </a:extLst>
              </a:tr>
              <a:tr h="37032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6.2</a:t>
                      </a:r>
                      <a:endParaRPr lang="en-US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6.5</a:t>
                      </a:r>
                      <a:endParaRPr lang="en-US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7160011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E66E603-6951-90EA-5C6F-D40275A31AAC}"/>
              </a:ext>
            </a:extLst>
          </p:cNvPr>
          <p:cNvSpPr/>
          <p:nvPr/>
        </p:nvSpPr>
        <p:spPr bwMode="ltGray">
          <a:xfrm>
            <a:off x="2115243" y="2036190"/>
            <a:ext cx="2607587" cy="320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Volume share (%)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FA3468-7A56-61BD-91A6-D9C5DBEF169E}"/>
              </a:ext>
            </a:extLst>
          </p:cNvPr>
          <p:cNvSpPr/>
          <p:nvPr/>
        </p:nvSpPr>
        <p:spPr bwMode="ltGray">
          <a:xfrm>
            <a:off x="4767056" y="2036190"/>
            <a:ext cx="2181416" cy="3205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Power share (%)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FCCFC5-FD51-903B-2617-0A0334BC3BC9}"/>
              </a:ext>
            </a:extLst>
          </p:cNvPr>
          <p:cNvCxnSpPr/>
          <p:nvPr/>
        </p:nvCxnSpPr>
        <p:spPr>
          <a:xfrm>
            <a:off x="7239784" y="2036190"/>
            <a:ext cx="0" cy="3954544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2EF938-795E-3845-6CE1-1AEB67ABEAC9}"/>
              </a:ext>
            </a:extLst>
          </p:cNvPr>
          <p:cNvSpPr/>
          <p:nvPr/>
        </p:nvSpPr>
        <p:spPr bwMode="ltGray">
          <a:xfrm>
            <a:off x="1234911" y="1253766"/>
            <a:ext cx="5713561" cy="550970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Beauty brands are growing market share and power share while Lifebuoy core is facing challenge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EA5BC1-671C-76E6-71A3-B3DA85EB954B}"/>
              </a:ext>
            </a:extLst>
          </p:cNvPr>
          <p:cNvSpPr/>
          <p:nvPr/>
        </p:nvSpPr>
        <p:spPr bwMode="ltGray">
          <a:xfrm>
            <a:off x="7409469" y="1249550"/>
            <a:ext cx="4521096" cy="550970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Germ protection is now less easily coming to mind of consumers while beauty benefits went up on ranking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D65FB21-0BEB-5A71-0A9B-7E5FBEEA2418}"/>
              </a:ext>
            </a:extLst>
          </p:cNvPr>
          <p:cNvSpPr/>
          <p:nvPr/>
        </p:nvSpPr>
        <p:spPr bwMode="ltGray">
          <a:xfrm>
            <a:off x="7429134" y="4790262"/>
            <a:ext cx="4543719" cy="656810"/>
          </a:xfrm>
          <a:prstGeom prst="roundRect">
            <a:avLst>
              <a:gd name="adj" fmla="val 12800"/>
            </a:avLst>
          </a:prstGeom>
          <a:noFill/>
          <a:ln w="28575">
            <a:solidFill>
              <a:srgbClr val="E1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590CB00-FC76-E6F3-2C7B-DCB5962EE32C}"/>
              </a:ext>
            </a:extLst>
          </p:cNvPr>
          <p:cNvSpPr/>
          <p:nvPr/>
        </p:nvSpPr>
        <p:spPr bwMode="ltGray">
          <a:xfrm>
            <a:off x="1074656" y="4047087"/>
            <a:ext cx="5995431" cy="1861293"/>
          </a:xfrm>
          <a:prstGeom prst="roundRect">
            <a:avLst>
              <a:gd name="adj" fmla="val 6538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8C9C3C-A911-B001-F7EC-5FD76E6B2A5C}"/>
              </a:ext>
            </a:extLst>
          </p:cNvPr>
          <p:cNvSpPr/>
          <p:nvPr/>
        </p:nvSpPr>
        <p:spPr bwMode="ltGray">
          <a:xfrm>
            <a:off x="7429134" y="3228510"/>
            <a:ext cx="4543719" cy="1107516"/>
          </a:xfrm>
          <a:prstGeom prst="roundRect">
            <a:avLst>
              <a:gd name="adj" fmla="val 8411"/>
            </a:avLst>
          </a:prstGeom>
          <a:noFill/>
          <a:ln w="28575">
            <a:solidFill>
              <a:srgbClr val="00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743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EA9489-475F-5475-286A-D2B5ADDB2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143482"/>
              </p:ext>
            </p:extLst>
          </p:nvPr>
        </p:nvGraphicFramePr>
        <p:xfrm>
          <a:off x="1487900" y="1866615"/>
          <a:ext cx="2721429" cy="3749724"/>
        </p:xfrm>
        <a:graphic>
          <a:graphicData uri="http://schemas.openxmlformats.org/drawingml/2006/table">
            <a:tbl>
              <a:tblPr/>
              <a:tblGrid>
                <a:gridCol w="2721429">
                  <a:extLst>
                    <a:ext uri="{9D8B030D-6E8A-4147-A177-3AD203B41FA5}">
                      <a16:colId xmlns:a16="http://schemas.microsoft.com/office/drawing/2014/main" val="3385466536"/>
                    </a:ext>
                  </a:extLst>
                </a:gridCol>
              </a:tblGrid>
              <a:tr h="31247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Leave your skin really soft and smooth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1757696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Give you glowing skin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1341436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Are more gentle and mild than other brands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5529076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rtl="0" fontAlgn="b"/>
                      <a:r>
                        <a:rPr lang="vi-V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Moisturiz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 your skin better than other brands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1556944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Effectively nourish your skin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2014309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Have better fragrances than other brands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1724686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Effectively make your skin fairer/lighter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4242081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Are suitable for the whole family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5105555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Are recommended by dermatologists/doctors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354329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Protect effectively from germs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6570943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Are more natural than other brands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507288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Have a more attractive packaging than other brands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477623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1CA365-A5E2-1C37-B8BA-905EFB1DE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170769"/>
              </p:ext>
            </p:extLst>
          </p:nvPr>
        </p:nvGraphicFramePr>
        <p:xfrm>
          <a:off x="4336066" y="1486524"/>
          <a:ext cx="4077680" cy="4133478"/>
        </p:xfrm>
        <a:graphic>
          <a:graphicData uri="http://schemas.openxmlformats.org/drawingml/2006/table">
            <a:tbl>
              <a:tblPr/>
              <a:tblGrid>
                <a:gridCol w="407768">
                  <a:extLst>
                    <a:ext uri="{9D8B030D-6E8A-4147-A177-3AD203B41FA5}">
                      <a16:colId xmlns:a16="http://schemas.microsoft.com/office/drawing/2014/main" val="1149383514"/>
                    </a:ext>
                  </a:extLst>
                </a:gridCol>
                <a:gridCol w="407768">
                  <a:extLst>
                    <a:ext uri="{9D8B030D-6E8A-4147-A177-3AD203B41FA5}">
                      <a16:colId xmlns:a16="http://schemas.microsoft.com/office/drawing/2014/main" val="2182376546"/>
                    </a:ext>
                  </a:extLst>
                </a:gridCol>
                <a:gridCol w="407768">
                  <a:extLst>
                    <a:ext uri="{9D8B030D-6E8A-4147-A177-3AD203B41FA5}">
                      <a16:colId xmlns:a16="http://schemas.microsoft.com/office/drawing/2014/main" val="1125013839"/>
                    </a:ext>
                  </a:extLst>
                </a:gridCol>
                <a:gridCol w="407768">
                  <a:extLst>
                    <a:ext uri="{9D8B030D-6E8A-4147-A177-3AD203B41FA5}">
                      <a16:colId xmlns:a16="http://schemas.microsoft.com/office/drawing/2014/main" val="4057609798"/>
                    </a:ext>
                  </a:extLst>
                </a:gridCol>
                <a:gridCol w="407768">
                  <a:extLst>
                    <a:ext uri="{9D8B030D-6E8A-4147-A177-3AD203B41FA5}">
                      <a16:colId xmlns:a16="http://schemas.microsoft.com/office/drawing/2014/main" val="2984779713"/>
                    </a:ext>
                  </a:extLst>
                </a:gridCol>
                <a:gridCol w="407768">
                  <a:extLst>
                    <a:ext uri="{9D8B030D-6E8A-4147-A177-3AD203B41FA5}">
                      <a16:colId xmlns:a16="http://schemas.microsoft.com/office/drawing/2014/main" val="4155942890"/>
                    </a:ext>
                  </a:extLst>
                </a:gridCol>
                <a:gridCol w="407768">
                  <a:extLst>
                    <a:ext uri="{9D8B030D-6E8A-4147-A177-3AD203B41FA5}">
                      <a16:colId xmlns:a16="http://schemas.microsoft.com/office/drawing/2014/main" val="4264204772"/>
                    </a:ext>
                  </a:extLst>
                </a:gridCol>
                <a:gridCol w="407768">
                  <a:extLst>
                    <a:ext uri="{9D8B030D-6E8A-4147-A177-3AD203B41FA5}">
                      <a16:colId xmlns:a16="http://schemas.microsoft.com/office/drawing/2014/main" val="2291934541"/>
                    </a:ext>
                  </a:extLst>
                </a:gridCol>
                <a:gridCol w="407768">
                  <a:extLst>
                    <a:ext uri="{9D8B030D-6E8A-4147-A177-3AD203B41FA5}">
                      <a16:colId xmlns:a16="http://schemas.microsoft.com/office/drawing/2014/main" val="244850709"/>
                    </a:ext>
                  </a:extLst>
                </a:gridCol>
                <a:gridCol w="407768">
                  <a:extLst>
                    <a:ext uri="{9D8B030D-6E8A-4147-A177-3AD203B41FA5}">
                      <a16:colId xmlns:a16="http://schemas.microsoft.com/office/drawing/2014/main" val="2152151804"/>
                    </a:ext>
                  </a:extLst>
                </a:gridCol>
              </a:tblGrid>
              <a:tr h="3837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Q2'22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Q3'22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Q4'22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Q1'23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Q2'23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Q3'23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Q4'23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Q1'24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Q2'24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Q3'24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6116213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468421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893878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698169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766522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358008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331468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115661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129159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124631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952968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359276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3398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EFEFF6-3AB8-135B-C6F3-858B9BC3E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155372"/>
              </p:ext>
            </p:extLst>
          </p:nvPr>
        </p:nvGraphicFramePr>
        <p:xfrm>
          <a:off x="8584963" y="1486524"/>
          <a:ext cx="1631072" cy="4133478"/>
        </p:xfrm>
        <a:graphic>
          <a:graphicData uri="http://schemas.openxmlformats.org/drawingml/2006/table">
            <a:tbl>
              <a:tblPr/>
              <a:tblGrid>
                <a:gridCol w="407768">
                  <a:extLst>
                    <a:ext uri="{9D8B030D-6E8A-4147-A177-3AD203B41FA5}">
                      <a16:colId xmlns:a16="http://schemas.microsoft.com/office/drawing/2014/main" val="4264204772"/>
                    </a:ext>
                  </a:extLst>
                </a:gridCol>
                <a:gridCol w="407768">
                  <a:extLst>
                    <a:ext uri="{9D8B030D-6E8A-4147-A177-3AD203B41FA5}">
                      <a16:colId xmlns:a16="http://schemas.microsoft.com/office/drawing/2014/main" val="2291934541"/>
                    </a:ext>
                  </a:extLst>
                </a:gridCol>
                <a:gridCol w="407768">
                  <a:extLst>
                    <a:ext uri="{9D8B030D-6E8A-4147-A177-3AD203B41FA5}">
                      <a16:colId xmlns:a16="http://schemas.microsoft.com/office/drawing/2014/main" val="244850709"/>
                    </a:ext>
                  </a:extLst>
                </a:gridCol>
                <a:gridCol w="407768">
                  <a:extLst>
                    <a:ext uri="{9D8B030D-6E8A-4147-A177-3AD203B41FA5}">
                      <a16:colId xmlns:a16="http://schemas.microsoft.com/office/drawing/2014/main" val="2152151804"/>
                    </a:ext>
                  </a:extLst>
                </a:gridCol>
              </a:tblGrid>
              <a:tr h="3837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Q4'23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Q1'24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Q2'24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Q3'24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6116213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468421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893878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698169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766522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358008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331468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115661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129159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124631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952968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303376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20723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3726327-2C11-DBA5-E327-6B8B3CCB3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100406"/>
              </p:ext>
            </p:extLst>
          </p:nvPr>
        </p:nvGraphicFramePr>
        <p:xfrm>
          <a:off x="10379983" y="1486524"/>
          <a:ext cx="1661044" cy="4133478"/>
        </p:xfrm>
        <a:graphic>
          <a:graphicData uri="http://schemas.openxmlformats.org/drawingml/2006/table">
            <a:tbl>
              <a:tblPr/>
              <a:tblGrid>
                <a:gridCol w="830522">
                  <a:extLst>
                    <a:ext uri="{9D8B030D-6E8A-4147-A177-3AD203B41FA5}">
                      <a16:colId xmlns:a16="http://schemas.microsoft.com/office/drawing/2014/main" val="527460025"/>
                    </a:ext>
                  </a:extLst>
                </a:gridCol>
                <a:gridCol w="830522">
                  <a:extLst>
                    <a:ext uri="{9D8B030D-6E8A-4147-A177-3AD203B41FA5}">
                      <a16:colId xmlns:a16="http://schemas.microsoft.com/office/drawing/2014/main" val="396629111"/>
                    </a:ext>
                  </a:extLst>
                </a:gridCol>
              </a:tblGrid>
              <a:tr h="383754">
                <a:tc>
                  <a:txBody>
                    <a:bodyPr/>
                    <a:lstStyle/>
                    <a:p>
                      <a:pPr algn="ctr" fontAlgn="b"/>
                      <a:r>
                        <a:rPr lang="vi-V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 Q3’23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 Q3’24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7110253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0008791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593221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8793256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0819703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4896097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7976857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9435341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22D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22D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223910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22D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22D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990279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22D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22D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53152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894657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84317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2A0C9DD-9D5A-F8D2-06D6-DFF0EF9D30CA}"/>
              </a:ext>
            </a:extLst>
          </p:cNvPr>
          <p:cNvSpPr txBox="1"/>
          <p:nvPr/>
        </p:nvSpPr>
        <p:spPr>
          <a:xfrm>
            <a:off x="5544384" y="934807"/>
            <a:ext cx="166104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vi-VN" sz="1200" b="1" dirty="0">
                <a:latin typeface="Arial" panose="020B0604020202020204" pitchFamily="34" charset="0"/>
                <a:cs typeface="Arial" panose="020B0604020202020204" pitchFamily="34" charset="0"/>
              </a:rPr>
              <a:t>SOE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5AA185-D752-3B88-5B11-DB1A3C080E43}"/>
              </a:ext>
            </a:extLst>
          </p:cNvPr>
          <p:cNvSpPr txBox="1"/>
          <p:nvPr/>
        </p:nvSpPr>
        <p:spPr>
          <a:xfrm>
            <a:off x="8569977" y="930221"/>
            <a:ext cx="166104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vi-VN" sz="1200" b="1" dirty="0">
                <a:latin typeface="Arial" panose="020B0604020202020204" pitchFamily="34" charset="0"/>
                <a:cs typeface="Arial" panose="020B0604020202020204" pitchFamily="34" charset="0"/>
              </a:rPr>
              <a:t>Absolute Imagery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6EE742-B83A-C9ED-3936-AED98B6EAA9B}"/>
              </a:ext>
            </a:extLst>
          </p:cNvPr>
          <p:cNvSpPr txBox="1"/>
          <p:nvPr/>
        </p:nvSpPr>
        <p:spPr>
          <a:xfrm>
            <a:off x="10379984" y="930220"/>
            <a:ext cx="166104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vi-VN" sz="1200" b="1" dirty="0">
                <a:latin typeface="Arial" panose="020B0604020202020204" pitchFamily="34" charset="0"/>
                <a:cs typeface="Arial" panose="020B0604020202020204" pitchFamily="34" charset="0"/>
              </a:rPr>
              <a:t>BIP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60C33BB-EC78-6F32-FC8D-DEE8527AECA1}"/>
              </a:ext>
            </a:extLst>
          </p:cNvPr>
          <p:cNvSpPr txBox="1">
            <a:spLocks/>
          </p:cNvSpPr>
          <p:nvPr/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1BD2E5-E44B-A10C-F9ED-941DCC6BF54E}"/>
              </a:ext>
            </a:extLst>
          </p:cNvPr>
          <p:cNvGrpSpPr/>
          <p:nvPr/>
        </p:nvGrpSpPr>
        <p:grpSpPr>
          <a:xfrm>
            <a:off x="1006478" y="1840360"/>
            <a:ext cx="420624" cy="3775979"/>
            <a:chOff x="0" y="1580666"/>
            <a:chExt cx="420624" cy="4200942"/>
          </a:xfrm>
          <a:solidFill>
            <a:srgbClr val="92D050"/>
          </a:solidFill>
        </p:grpSpPr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E4864708-2286-F772-754D-8F72F54C4802}"/>
                </a:ext>
              </a:extLst>
            </p:cNvPr>
            <p:cNvSpPr/>
            <p:nvPr/>
          </p:nvSpPr>
          <p:spPr bwMode="ltGray">
            <a:xfrm rot="10800000">
              <a:off x="0" y="1580666"/>
              <a:ext cx="420624" cy="4200942"/>
            </a:xfrm>
            <a:prstGeom prst="downArrow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1789AC-F003-C189-96BF-29EAAA2EDCF5}"/>
                </a:ext>
              </a:extLst>
            </p:cNvPr>
            <p:cNvSpPr txBox="1"/>
            <p:nvPr/>
          </p:nvSpPr>
          <p:spPr>
            <a:xfrm rot="16200000">
              <a:off x="-1805620" y="3682003"/>
              <a:ext cx="4021603" cy="16927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Relative importance to </a:t>
              </a:r>
              <a:r>
                <a:rPr kumimoji="0" lang="vi-V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Salience</a:t>
              </a:r>
              <a:r>
                <a:rPr kumimoji="0" lang="en-SG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7685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1CC8BA-2366-DF9E-8AC5-F29AE2CC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Lifebuoy’s Meaningful?</a:t>
            </a:r>
          </a:p>
        </p:txBody>
      </p:sp>
    </p:spTree>
    <p:extLst>
      <p:ext uri="{BB962C8B-B14F-4D97-AF65-F5344CB8AC3E}">
        <p14:creationId xmlns:p14="http://schemas.microsoft.com/office/powerpoint/2010/main" val="5580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Chart 112">
            <a:extLst>
              <a:ext uri="{FF2B5EF4-FFF2-40B4-BE49-F238E27FC236}">
                <a16:creationId xmlns:a16="http://schemas.microsoft.com/office/drawing/2014/main" id="{F0E09807-CE59-3463-6594-A764475439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616838"/>
              </p:ext>
            </p:extLst>
          </p:nvPr>
        </p:nvGraphicFramePr>
        <p:xfrm>
          <a:off x="2771480" y="3573311"/>
          <a:ext cx="9509760" cy="183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4" name="Chart 103">
            <a:extLst>
              <a:ext uri="{FF2B5EF4-FFF2-40B4-BE49-F238E27FC236}">
                <a16:creationId xmlns:a16="http://schemas.microsoft.com/office/drawing/2014/main" id="{B00B6619-CF77-DB42-8584-9EA7FEC717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7016936"/>
              </p:ext>
            </p:extLst>
          </p:nvPr>
        </p:nvGraphicFramePr>
        <p:xfrm>
          <a:off x="2771480" y="3771893"/>
          <a:ext cx="9509760" cy="183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5" name="Chart 104">
            <a:extLst>
              <a:ext uri="{FF2B5EF4-FFF2-40B4-BE49-F238E27FC236}">
                <a16:creationId xmlns:a16="http://schemas.microsoft.com/office/drawing/2014/main" id="{0A1FF657-6B5C-9A57-7F6F-5D04AB6EAF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7530528"/>
              </p:ext>
            </p:extLst>
          </p:nvPr>
        </p:nvGraphicFramePr>
        <p:xfrm>
          <a:off x="2771480" y="5006952"/>
          <a:ext cx="9509760" cy="183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6" name="Chart 105">
            <a:extLst>
              <a:ext uri="{FF2B5EF4-FFF2-40B4-BE49-F238E27FC236}">
                <a16:creationId xmlns:a16="http://schemas.microsoft.com/office/drawing/2014/main" id="{3DE345C9-23EB-D766-343A-A4AF9D29E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29073"/>
              </p:ext>
            </p:extLst>
          </p:nvPr>
        </p:nvGraphicFramePr>
        <p:xfrm>
          <a:off x="2771480" y="5444017"/>
          <a:ext cx="9509760" cy="183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4" name="Chart 93">
            <a:extLst>
              <a:ext uri="{FF2B5EF4-FFF2-40B4-BE49-F238E27FC236}">
                <a16:creationId xmlns:a16="http://schemas.microsoft.com/office/drawing/2014/main" id="{D05806B8-F584-961B-CCD4-33AF633117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4733785"/>
              </p:ext>
            </p:extLst>
          </p:nvPr>
        </p:nvGraphicFramePr>
        <p:xfrm>
          <a:off x="3135505" y="2937991"/>
          <a:ext cx="8728087" cy="719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0C01370-201A-A9D8-1271-B946FBCF81F3}"/>
              </a:ext>
            </a:extLst>
          </p:cNvPr>
          <p:cNvCxnSpPr>
            <a:cxnSpLocks/>
          </p:cNvCxnSpPr>
          <p:nvPr/>
        </p:nvCxnSpPr>
        <p:spPr>
          <a:xfrm>
            <a:off x="7179515" y="2293924"/>
            <a:ext cx="1453484" cy="0"/>
          </a:xfrm>
          <a:prstGeom prst="straightConnector1">
            <a:avLst/>
          </a:prstGeom>
          <a:ln w="952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FF33A83-D175-774B-E622-09828FA8C2F8}"/>
              </a:ext>
            </a:extLst>
          </p:cNvPr>
          <p:cNvSpPr/>
          <p:nvPr/>
        </p:nvSpPr>
        <p:spPr>
          <a:xfrm>
            <a:off x="8130145" y="1895823"/>
            <a:ext cx="11266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Jarvis Herbs and Lotus 15s: 1984 GRPs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5A9C5A3-32E0-523A-657C-884D01A60F08}"/>
              </a:ext>
            </a:extLst>
          </p:cNvPr>
          <p:cNvGrpSpPr/>
          <p:nvPr/>
        </p:nvGrpSpPr>
        <p:grpSpPr>
          <a:xfrm>
            <a:off x="7446558" y="1813472"/>
            <a:ext cx="584524" cy="398227"/>
            <a:chOff x="1117514" y="1622461"/>
            <a:chExt cx="713232" cy="398227"/>
          </a:xfrm>
        </p:grpSpPr>
        <p:pic>
          <p:nvPicPr>
            <p:cNvPr id="55" name="Picture 54" descr="A person with a drink in her hand&#10;&#10;Description automatically generated">
              <a:extLst>
                <a:ext uri="{FF2B5EF4-FFF2-40B4-BE49-F238E27FC236}">
                  <a16:creationId xmlns:a16="http://schemas.microsoft.com/office/drawing/2014/main" id="{5B69C4BA-79D5-B045-B689-4E06612CA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4130" y="1821993"/>
              <a:ext cx="356616" cy="198695"/>
            </a:xfrm>
            <a:prstGeom prst="rect">
              <a:avLst/>
            </a:prstGeom>
          </p:spPr>
        </p:pic>
        <p:pic>
          <p:nvPicPr>
            <p:cNvPr id="56" name="Picture 55" descr="A person with her arms up&#10;&#10;Description automatically generated">
              <a:extLst>
                <a:ext uri="{FF2B5EF4-FFF2-40B4-BE49-F238E27FC236}">
                  <a16:creationId xmlns:a16="http://schemas.microsoft.com/office/drawing/2014/main" id="{F60011C9-B0D7-D44F-C979-9B3E67C87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4130" y="1622461"/>
              <a:ext cx="356616" cy="199990"/>
            </a:xfrm>
            <a:prstGeom prst="rect">
              <a:avLst/>
            </a:prstGeom>
          </p:spPr>
        </p:pic>
        <p:pic>
          <p:nvPicPr>
            <p:cNvPr id="57" name="Picture 56" descr="A person holding a bottle of lotion&#10;&#10;Description automatically generated">
              <a:extLst>
                <a:ext uri="{FF2B5EF4-FFF2-40B4-BE49-F238E27FC236}">
                  <a16:creationId xmlns:a16="http://schemas.microsoft.com/office/drawing/2014/main" id="{518FF673-77C5-20B1-58EE-4CB1E562E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7514" y="1622461"/>
              <a:ext cx="356616" cy="199847"/>
            </a:xfrm>
            <a:prstGeom prst="rect">
              <a:avLst/>
            </a:prstGeom>
          </p:spPr>
        </p:pic>
        <p:pic>
          <p:nvPicPr>
            <p:cNvPr id="58" name="Picture 57" descr="A close up of a flower&#10;&#10;Description automatically generated">
              <a:extLst>
                <a:ext uri="{FF2B5EF4-FFF2-40B4-BE49-F238E27FC236}">
                  <a16:creationId xmlns:a16="http://schemas.microsoft.com/office/drawing/2014/main" id="{37E7BD4D-1F17-4FFB-EFFD-744380EE8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7514" y="1824179"/>
              <a:ext cx="356616" cy="196509"/>
            </a:xfrm>
            <a:prstGeom prst="rect">
              <a:avLst/>
            </a:prstGeom>
          </p:spPr>
        </p:pic>
      </p:grpSp>
      <p:graphicFrame>
        <p:nvGraphicFramePr>
          <p:cNvPr id="85" name="Table 5">
            <a:extLst>
              <a:ext uri="{FF2B5EF4-FFF2-40B4-BE49-F238E27FC236}">
                <a16:creationId xmlns:a16="http://schemas.microsoft.com/office/drawing/2014/main" id="{BE6A282D-CE90-2DC1-5F8C-6701B0392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244064"/>
              </p:ext>
            </p:extLst>
          </p:nvPr>
        </p:nvGraphicFramePr>
        <p:xfrm>
          <a:off x="1370716" y="2389274"/>
          <a:ext cx="10497465" cy="4937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8105">
                  <a:extLst>
                    <a:ext uri="{9D8B030D-6E8A-4147-A177-3AD203B41FA5}">
                      <a16:colId xmlns:a16="http://schemas.microsoft.com/office/drawing/2014/main" val="3698602691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2181347592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2199363513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3748360081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3363145963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2877543081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3169160698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4238959412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4255344260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794211550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2343456302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820785752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1625357080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3596653748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3695401397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1268440150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1533920529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4225617205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1085037066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3372875831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1181345840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2690900964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798456744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4194369951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1683135115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4194337630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2615893817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2456886240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80614206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551491192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1672578115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1769673086"/>
                    </a:ext>
                  </a:extLst>
                </a:gridCol>
                <a:gridCol w="318105">
                  <a:extLst>
                    <a:ext uri="{9D8B030D-6E8A-4147-A177-3AD203B41FA5}">
                      <a16:colId xmlns:a16="http://schemas.microsoft.com/office/drawing/2014/main" val="3402313664"/>
                    </a:ext>
                  </a:extLst>
                </a:gridCol>
              </a:tblGrid>
              <a:tr h="246897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May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Jun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May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Jun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6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</a:t>
                      </a:r>
                    </a:p>
                  </a:txBody>
                  <a:tcPr marL="0" marR="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May</a:t>
                      </a:r>
                    </a:p>
                  </a:txBody>
                  <a:tcPr marL="0" marR="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Jun</a:t>
                      </a:r>
                    </a:p>
                  </a:txBody>
                  <a:tcPr marL="0" marR="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</a:t>
                      </a:r>
                    </a:p>
                  </a:txBody>
                  <a:tcPr marL="0" marR="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0" marR="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0" marR="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33846"/>
                  </a:ext>
                </a:extLst>
              </a:tr>
              <a:tr h="246897">
                <a:tc gridSpan="12"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ysClr val="windowText" lastClr="000000"/>
                        </a:solidFill>
                        <a:latin typeface="Unilever DIN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ysClr val="windowText" lastClr="000000"/>
                        </a:solidFill>
                        <a:latin typeface="Unilever DIN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ysClr val="windowText" lastClr="000000"/>
                        </a:solidFill>
                        <a:latin typeface="Unilever DIN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ysClr val="windowText" lastClr="000000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ysClr val="windowText" lastClr="000000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ysClr val="windowText" lastClr="000000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ysClr val="windowText" lastClr="000000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324408"/>
                  </a:ext>
                </a:extLst>
              </a:tr>
            </a:tbl>
          </a:graphicData>
        </a:graphic>
      </p:graphicFrame>
      <p:sp>
        <p:nvSpPr>
          <p:cNvPr id="97" name="TextBox 96">
            <a:extLst>
              <a:ext uri="{FF2B5EF4-FFF2-40B4-BE49-F238E27FC236}">
                <a16:creationId xmlns:a16="http://schemas.microsoft.com/office/drawing/2014/main" id="{0ED3AFBB-4C35-00C0-65A9-E05ED997D263}"/>
              </a:ext>
            </a:extLst>
          </p:cNvPr>
          <p:cNvSpPr txBox="1"/>
          <p:nvPr/>
        </p:nvSpPr>
        <p:spPr>
          <a:xfrm>
            <a:off x="1050725" y="5087983"/>
            <a:ext cx="191509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% GRPs on Green Different</a:t>
            </a:r>
          </a:p>
          <a:p>
            <a:pPr algn="r">
              <a:defRPr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(monthly)</a:t>
            </a:r>
            <a:endParaRPr kumimoji="0" lang="en-US" sz="10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2" name="Chart 111">
            <a:extLst>
              <a:ext uri="{FF2B5EF4-FFF2-40B4-BE49-F238E27FC236}">
                <a16:creationId xmlns:a16="http://schemas.microsoft.com/office/drawing/2014/main" id="{CDF43710-632E-F422-6324-044A00575D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9112447"/>
              </p:ext>
            </p:extLst>
          </p:nvPr>
        </p:nvGraphicFramePr>
        <p:xfrm>
          <a:off x="3135505" y="4613569"/>
          <a:ext cx="8728087" cy="719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15" name="TextBox 114">
            <a:extLst>
              <a:ext uri="{FF2B5EF4-FFF2-40B4-BE49-F238E27FC236}">
                <a16:creationId xmlns:a16="http://schemas.microsoft.com/office/drawing/2014/main" id="{CDFEEEEF-9E85-3A3A-68FB-117B84CDF12E}"/>
              </a:ext>
            </a:extLst>
          </p:cNvPr>
          <p:cNvSpPr txBox="1"/>
          <p:nvPr/>
        </p:nvSpPr>
        <p:spPr>
          <a:xfrm>
            <a:off x="1123634" y="3934526"/>
            <a:ext cx="184218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% Affinity MS </a:t>
            </a:r>
            <a:r>
              <a:rPr kumimoji="0" lang="en-US" sz="10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quarterly</a:t>
            </a:r>
            <a:r>
              <a:rPr kumimoji="0" lang="en-US" sz="10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349B4D4-8DF1-B71B-B043-8AF30A63DC95}"/>
              </a:ext>
            </a:extLst>
          </p:cNvPr>
          <p:cNvSpPr txBox="1"/>
          <p:nvPr/>
        </p:nvSpPr>
        <p:spPr>
          <a:xfrm>
            <a:off x="1123634" y="4339444"/>
            <a:ext cx="184218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% Meet Needs MS </a:t>
            </a:r>
            <a:r>
              <a:rPr kumimoji="0" lang="en-US" sz="10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(quarterly)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40C5FD2-E736-ECBF-D9E4-34C8DB840A6C}"/>
              </a:ext>
            </a:extLst>
          </p:cNvPr>
          <p:cNvSpPr txBox="1"/>
          <p:nvPr/>
        </p:nvSpPr>
        <p:spPr>
          <a:xfrm>
            <a:off x="1118731" y="5730567"/>
            <a:ext cx="184708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% Unique </a:t>
            </a: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MS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(quarterly)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46F034B-6D1A-1150-7A93-F6DEDE24DD7E}"/>
              </a:ext>
            </a:extLst>
          </p:cNvPr>
          <p:cNvSpPr txBox="1"/>
          <p:nvPr/>
        </p:nvSpPr>
        <p:spPr>
          <a:xfrm>
            <a:off x="1118731" y="6091082"/>
            <a:ext cx="184708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% Dynamic </a:t>
            </a: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MS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(quarterly)</a:t>
            </a:r>
            <a:endParaRPr kumimoji="0" lang="en-US" sz="10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itle 2">
            <a:extLst>
              <a:ext uri="{FF2B5EF4-FFF2-40B4-BE49-F238E27FC236}">
                <a16:creationId xmlns:a16="http://schemas.microsoft.com/office/drawing/2014/main" id="{32B8192A-2B48-9E9F-78B9-1AF586E6BCEE}"/>
              </a:ext>
            </a:extLst>
          </p:cNvPr>
          <p:cNvSpPr txBox="1">
            <a:spLocks/>
          </p:cNvSpPr>
          <p:nvPr/>
        </p:nvSpPr>
        <p:spPr>
          <a:xfrm>
            <a:off x="1295328" y="310289"/>
            <a:ext cx="10259892" cy="4843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05E6295A-A408-14B7-5526-B256F247686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4698" y="1216871"/>
            <a:ext cx="1191860" cy="889621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736EBE6-202D-0A7E-46FF-4264B3BC29B7}"/>
              </a:ext>
            </a:extLst>
          </p:cNvPr>
          <p:cNvSpPr txBox="1"/>
          <p:nvPr/>
        </p:nvSpPr>
        <p:spPr>
          <a:xfrm>
            <a:off x="1050725" y="3335130"/>
            <a:ext cx="191509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% GRPs on Green Meaningful</a:t>
            </a:r>
          </a:p>
          <a:p>
            <a:pPr algn="r">
              <a:defRPr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(monthly)</a:t>
            </a:r>
            <a:endParaRPr kumimoji="0" lang="en-US" sz="10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Graphic 90" descr="Television outline">
            <a:extLst>
              <a:ext uri="{FF2B5EF4-FFF2-40B4-BE49-F238E27FC236}">
                <a16:creationId xmlns:a16="http://schemas.microsoft.com/office/drawing/2014/main" id="{C6414F56-D900-BEF1-5DD3-47B34C2B6BE2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17812" y="1868567"/>
            <a:ext cx="286957" cy="286957"/>
          </a:xfrm>
          <a:prstGeom prst="rect">
            <a:avLst/>
          </a:prstGeom>
        </p:spPr>
      </p:pic>
      <p:pic>
        <p:nvPicPr>
          <p:cNvPr id="100" name="Picture 99" descr="A person holding a glass with a flower in her hand&#10;&#10;Description automatically generated">
            <a:extLst>
              <a:ext uri="{FF2B5EF4-FFF2-40B4-BE49-F238E27FC236}">
                <a16:creationId xmlns:a16="http://schemas.microsoft.com/office/drawing/2014/main" id="{1FB75F85-5E97-DC74-B7E5-49FA9BF09F0D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8082" y="1191233"/>
            <a:ext cx="657556" cy="500996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6791910-AC00-A557-955B-46B16C16B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1447" y="1191233"/>
            <a:ext cx="186787" cy="12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16CFD1E-67AE-C187-93C8-98BDE3E4A240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1880" y="1191233"/>
            <a:ext cx="1173285" cy="53476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CBA706F-3C42-1792-7BFF-2490294BF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3969" y="1191233"/>
            <a:ext cx="167746" cy="16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326754-AB1D-5437-E397-727848151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029722"/>
              </p:ext>
            </p:extLst>
          </p:nvPr>
        </p:nvGraphicFramePr>
        <p:xfrm>
          <a:off x="2752626" y="6424262"/>
          <a:ext cx="9502220" cy="2468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0222">
                  <a:extLst>
                    <a:ext uri="{9D8B030D-6E8A-4147-A177-3AD203B41FA5}">
                      <a16:colId xmlns:a16="http://schemas.microsoft.com/office/drawing/2014/main" val="959948451"/>
                    </a:ext>
                  </a:extLst>
                </a:gridCol>
                <a:gridCol w="950222">
                  <a:extLst>
                    <a:ext uri="{9D8B030D-6E8A-4147-A177-3AD203B41FA5}">
                      <a16:colId xmlns:a16="http://schemas.microsoft.com/office/drawing/2014/main" val="906162055"/>
                    </a:ext>
                  </a:extLst>
                </a:gridCol>
                <a:gridCol w="950222">
                  <a:extLst>
                    <a:ext uri="{9D8B030D-6E8A-4147-A177-3AD203B41FA5}">
                      <a16:colId xmlns:a16="http://schemas.microsoft.com/office/drawing/2014/main" val="934404261"/>
                    </a:ext>
                  </a:extLst>
                </a:gridCol>
                <a:gridCol w="950222">
                  <a:extLst>
                    <a:ext uri="{9D8B030D-6E8A-4147-A177-3AD203B41FA5}">
                      <a16:colId xmlns:a16="http://schemas.microsoft.com/office/drawing/2014/main" val="521729717"/>
                    </a:ext>
                  </a:extLst>
                </a:gridCol>
                <a:gridCol w="950222">
                  <a:extLst>
                    <a:ext uri="{9D8B030D-6E8A-4147-A177-3AD203B41FA5}">
                      <a16:colId xmlns:a16="http://schemas.microsoft.com/office/drawing/2014/main" val="3049938883"/>
                    </a:ext>
                  </a:extLst>
                </a:gridCol>
                <a:gridCol w="950222">
                  <a:extLst>
                    <a:ext uri="{9D8B030D-6E8A-4147-A177-3AD203B41FA5}">
                      <a16:colId xmlns:a16="http://schemas.microsoft.com/office/drawing/2014/main" val="3642595884"/>
                    </a:ext>
                  </a:extLst>
                </a:gridCol>
                <a:gridCol w="950222">
                  <a:extLst>
                    <a:ext uri="{9D8B030D-6E8A-4147-A177-3AD203B41FA5}">
                      <a16:colId xmlns:a16="http://schemas.microsoft.com/office/drawing/2014/main" val="3012004963"/>
                    </a:ext>
                  </a:extLst>
                </a:gridCol>
                <a:gridCol w="950222">
                  <a:extLst>
                    <a:ext uri="{9D8B030D-6E8A-4147-A177-3AD203B41FA5}">
                      <a16:colId xmlns:a16="http://schemas.microsoft.com/office/drawing/2014/main" val="143115778"/>
                    </a:ext>
                  </a:extLst>
                </a:gridCol>
                <a:gridCol w="950222">
                  <a:extLst>
                    <a:ext uri="{9D8B030D-6E8A-4147-A177-3AD203B41FA5}">
                      <a16:colId xmlns:a16="http://schemas.microsoft.com/office/drawing/2014/main" val="3956923385"/>
                    </a:ext>
                  </a:extLst>
                </a:gridCol>
                <a:gridCol w="950222">
                  <a:extLst>
                    <a:ext uri="{9D8B030D-6E8A-4147-A177-3AD203B41FA5}">
                      <a16:colId xmlns:a16="http://schemas.microsoft.com/office/drawing/2014/main" val="2600871667"/>
                    </a:ext>
                  </a:extLst>
                </a:gridCol>
              </a:tblGrid>
              <a:tr h="246897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Q2’22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Q4’22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Q1’23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Q2’23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Q4’23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Q1’24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Q2’24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24458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29726F-F7C3-521B-1A6E-610B42DDAE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923657"/>
              </p:ext>
            </p:extLst>
          </p:nvPr>
        </p:nvGraphicFramePr>
        <p:xfrm>
          <a:off x="2752626" y="4529093"/>
          <a:ext cx="9502220" cy="2468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0222">
                  <a:extLst>
                    <a:ext uri="{9D8B030D-6E8A-4147-A177-3AD203B41FA5}">
                      <a16:colId xmlns:a16="http://schemas.microsoft.com/office/drawing/2014/main" val="959948451"/>
                    </a:ext>
                  </a:extLst>
                </a:gridCol>
                <a:gridCol w="950222">
                  <a:extLst>
                    <a:ext uri="{9D8B030D-6E8A-4147-A177-3AD203B41FA5}">
                      <a16:colId xmlns:a16="http://schemas.microsoft.com/office/drawing/2014/main" val="906162055"/>
                    </a:ext>
                  </a:extLst>
                </a:gridCol>
                <a:gridCol w="950222">
                  <a:extLst>
                    <a:ext uri="{9D8B030D-6E8A-4147-A177-3AD203B41FA5}">
                      <a16:colId xmlns:a16="http://schemas.microsoft.com/office/drawing/2014/main" val="934404261"/>
                    </a:ext>
                  </a:extLst>
                </a:gridCol>
                <a:gridCol w="950222">
                  <a:extLst>
                    <a:ext uri="{9D8B030D-6E8A-4147-A177-3AD203B41FA5}">
                      <a16:colId xmlns:a16="http://schemas.microsoft.com/office/drawing/2014/main" val="521729717"/>
                    </a:ext>
                  </a:extLst>
                </a:gridCol>
                <a:gridCol w="950222">
                  <a:extLst>
                    <a:ext uri="{9D8B030D-6E8A-4147-A177-3AD203B41FA5}">
                      <a16:colId xmlns:a16="http://schemas.microsoft.com/office/drawing/2014/main" val="3049938883"/>
                    </a:ext>
                  </a:extLst>
                </a:gridCol>
                <a:gridCol w="950222">
                  <a:extLst>
                    <a:ext uri="{9D8B030D-6E8A-4147-A177-3AD203B41FA5}">
                      <a16:colId xmlns:a16="http://schemas.microsoft.com/office/drawing/2014/main" val="3642595884"/>
                    </a:ext>
                  </a:extLst>
                </a:gridCol>
                <a:gridCol w="950222">
                  <a:extLst>
                    <a:ext uri="{9D8B030D-6E8A-4147-A177-3AD203B41FA5}">
                      <a16:colId xmlns:a16="http://schemas.microsoft.com/office/drawing/2014/main" val="3012004963"/>
                    </a:ext>
                  </a:extLst>
                </a:gridCol>
                <a:gridCol w="950222">
                  <a:extLst>
                    <a:ext uri="{9D8B030D-6E8A-4147-A177-3AD203B41FA5}">
                      <a16:colId xmlns:a16="http://schemas.microsoft.com/office/drawing/2014/main" val="143115778"/>
                    </a:ext>
                  </a:extLst>
                </a:gridCol>
                <a:gridCol w="950222">
                  <a:extLst>
                    <a:ext uri="{9D8B030D-6E8A-4147-A177-3AD203B41FA5}">
                      <a16:colId xmlns:a16="http://schemas.microsoft.com/office/drawing/2014/main" val="1719696693"/>
                    </a:ext>
                  </a:extLst>
                </a:gridCol>
                <a:gridCol w="950222">
                  <a:extLst>
                    <a:ext uri="{9D8B030D-6E8A-4147-A177-3AD203B41FA5}">
                      <a16:colId xmlns:a16="http://schemas.microsoft.com/office/drawing/2014/main" val="349506044"/>
                    </a:ext>
                  </a:extLst>
                </a:gridCol>
              </a:tblGrid>
              <a:tr h="246897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Q2’22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Q4’22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Q1’23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Q2’23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Q4’23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Q1’24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Q2’24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244581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2D901DD-C127-68E5-7C3D-27E03BA50D56}"/>
              </a:ext>
            </a:extLst>
          </p:cNvPr>
          <p:cNvCxnSpPr>
            <a:cxnSpLocks/>
          </p:cNvCxnSpPr>
          <p:nvPr/>
        </p:nvCxnSpPr>
        <p:spPr>
          <a:xfrm flipV="1">
            <a:off x="7279372" y="3716907"/>
            <a:ext cx="1503419" cy="113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oup of plastic bottles with different colors&#10;&#10;Description automatically generated">
            <a:extLst>
              <a:ext uri="{FF2B5EF4-FFF2-40B4-BE49-F238E27FC236}">
                <a16:creationId xmlns:a16="http://schemas.microsoft.com/office/drawing/2014/main" id="{D4A5EE70-D766-F746-0255-B383828400EF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4894" y="896612"/>
            <a:ext cx="1049342" cy="10493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B010F2-F3E7-4BBA-1BDD-5F8B8DA8A656}"/>
              </a:ext>
            </a:extLst>
          </p:cNvPr>
          <p:cNvCxnSpPr>
            <a:cxnSpLocks/>
          </p:cNvCxnSpPr>
          <p:nvPr/>
        </p:nvCxnSpPr>
        <p:spPr>
          <a:xfrm>
            <a:off x="10845272" y="2197714"/>
            <a:ext cx="979422" cy="0"/>
          </a:xfrm>
          <a:prstGeom prst="straightConnector1">
            <a:avLst/>
          </a:prstGeom>
          <a:ln w="952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D70C59C-6ADE-B1CF-D343-34B6F047B7AF}"/>
              </a:ext>
            </a:extLst>
          </p:cNvPr>
          <p:cNvSpPr/>
          <p:nvPr/>
        </p:nvSpPr>
        <p:spPr>
          <a:xfrm>
            <a:off x="10399261" y="1896900"/>
            <a:ext cx="184060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Relaunched LFB Terra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(new position+packaging)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F12671-E95D-0D75-7D69-4A0C1167A2D4}"/>
              </a:ext>
            </a:extLst>
          </p:cNvPr>
          <p:cNvCxnSpPr>
            <a:cxnSpLocks/>
          </p:cNvCxnSpPr>
          <p:nvPr/>
        </p:nvCxnSpPr>
        <p:spPr>
          <a:xfrm flipV="1">
            <a:off x="10785146" y="4088414"/>
            <a:ext cx="895577" cy="38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766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711105F2-BE80-86F7-AFC0-27D3C6C9F9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7057420"/>
              </p:ext>
            </p:extLst>
          </p:nvPr>
        </p:nvGraphicFramePr>
        <p:xfrm>
          <a:off x="1496682" y="2160870"/>
          <a:ext cx="10259893" cy="1408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89E4C10-6497-0711-D976-DD1E701583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6028237"/>
              </p:ext>
            </p:extLst>
          </p:nvPr>
        </p:nvGraphicFramePr>
        <p:xfrm>
          <a:off x="1496682" y="1053017"/>
          <a:ext cx="10259893" cy="1408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9915E52-AEFE-779C-82C6-3C33DDDC9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00DAF34-CA2C-30C5-A71C-9ED6653BA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04357"/>
              </p:ext>
            </p:extLst>
          </p:nvPr>
        </p:nvGraphicFramePr>
        <p:xfrm>
          <a:off x="1295328" y="3415758"/>
          <a:ext cx="4206235" cy="310557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9625">
                  <a:extLst>
                    <a:ext uri="{9D8B030D-6E8A-4147-A177-3AD203B41FA5}">
                      <a16:colId xmlns:a16="http://schemas.microsoft.com/office/drawing/2014/main" val="1528324272"/>
                    </a:ext>
                  </a:extLst>
                </a:gridCol>
                <a:gridCol w="445230">
                  <a:extLst>
                    <a:ext uri="{9D8B030D-6E8A-4147-A177-3AD203B41FA5}">
                      <a16:colId xmlns:a16="http://schemas.microsoft.com/office/drawing/2014/main" val="2080673355"/>
                    </a:ext>
                  </a:extLst>
                </a:gridCol>
                <a:gridCol w="445230">
                  <a:extLst>
                    <a:ext uri="{9D8B030D-6E8A-4147-A177-3AD203B41FA5}">
                      <a16:colId xmlns:a16="http://schemas.microsoft.com/office/drawing/2014/main" val="1656670285"/>
                    </a:ext>
                  </a:extLst>
                </a:gridCol>
                <a:gridCol w="445230">
                  <a:extLst>
                    <a:ext uri="{9D8B030D-6E8A-4147-A177-3AD203B41FA5}">
                      <a16:colId xmlns:a16="http://schemas.microsoft.com/office/drawing/2014/main" val="2465468002"/>
                    </a:ext>
                  </a:extLst>
                </a:gridCol>
                <a:gridCol w="445230">
                  <a:extLst>
                    <a:ext uri="{9D8B030D-6E8A-4147-A177-3AD203B41FA5}">
                      <a16:colId xmlns:a16="http://schemas.microsoft.com/office/drawing/2014/main" val="443646751"/>
                    </a:ext>
                  </a:extLst>
                </a:gridCol>
                <a:gridCol w="445230">
                  <a:extLst>
                    <a:ext uri="{9D8B030D-6E8A-4147-A177-3AD203B41FA5}">
                      <a16:colId xmlns:a16="http://schemas.microsoft.com/office/drawing/2014/main" val="2069785935"/>
                    </a:ext>
                  </a:extLst>
                </a:gridCol>
                <a:gridCol w="445230">
                  <a:extLst>
                    <a:ext uri="{9D8B030D-6E8A-4147-A177-3AD203B41FA5}">
                      <a16:colId xmlns:a16="http://schemas.microsoft.com/office/drawing/2014/main" val="4162586728"/>
                    </a:ext>
                  </a:extLst>
                </a:gridCol>
                <a:gridCol w="445230">
                  <a:extLst>
                    <a:ext uri="{9D8B030D-6E8A-4147-A177-3AD203B41FA5}">
                      <a16:colId xmlns:a16="http://schemas.microsoft.com/office/drawing/2014/main" val="4020431003"/>
                    </a:ext>
                  </a:extLst>
                </a:gridCol>
              </a:tblGrid>
              <a:tr h="45851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Affinity MS (MAT)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Q1’23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Q2’23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Q4’23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Q1’24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Q2’24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312188"/>
                  </a:ext>
                </a:extLst>
              </a:tr>
              <a:tr h="22058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Lifebuoy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3.72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810502"/>
                  </a:ext>
                </a:extLst>
              </a:tr>
              <a:tr h="2205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Dove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3.87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5510"/>
                  </a:ext>
                </a:extLst>
              </a:tr>
              <a:tr h="2205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Hazeline</a:t>
                      </a:r>
                      <a:endParaRPr 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074518"/>
                  </a:ext>
                </a:extLst>
              </a:tr>
              <a:tr h="2205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Lux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434890"/>
                  </a:ext>
                </a:extLst>
              </a:tr>
              <a:tr h="2205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Enchanteur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3.06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389056"/>
                  </a:ext>
                </a:extLst>
              </a:tr>
              <a:tr h="2205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e100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292463"/>
                  </a:ext>
                </a:extLst>
              </a:tr>
              <a:tr h="2205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Safeguard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66302"/>
                  </a:ext>
                </a:extLst>
              </a:tr>
              <a:tr h="2205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Lactacyd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490242"/>
                  </a:ext>
                </a:extLst>
              </a:tr>
              <a:tr h="2205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Gervenne</a:t>
                      </a:r>
                      <a:endParaRPr 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465454"/>
                  </a:ext>
                </a:extLst>
              </a:tr>
              <a:tr h="2205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Purite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40804"/>
                  </a:ext>
                </a:extLst>
              </a:tr>
              <a:tr h="2205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Aquala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093347"/>
                  </a:ext>
                </a:extLst>
              </a:tr>
              <a:tr h="2205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Dettol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0123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168CA8A-6F21-8308-075B-8986229E4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979526"/>
              </p:ext>
            </p:extLst>
          </p:nvPr>
        </p:nvGraphicFramePr>
        <p:xfrm>
          <a:off x="6647559" y="3415757"/>
          <a:ext cx="4206236" cy="31117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9626">
                  <a:extLst>
                    <a:ext uri="{9D8B030D-6E8A-4147-A177-3AD203B41FA5}">
                      <a16:colId xmlns:a16="http://schemas.microsoft.com/office/drawing/2014/main" val="1528324272"/>
                    </a:ext>
                  </a:extLst>
                </a:gridCol>
                <a:gridCol w="445230">
                  <a:extLst>
                    <a:ext uri="{9D8B030D-6E8A-4147-A177-3AD203B41FA5}">
                      <a16:colId xmlns:a16="http://schemas.microsoft.com/office/drawing/2014/main" val="2080673355"/>
                    </a:ext>
                  </a:extLst>
                </a:gridCol>
                <a:gridCol w="445230">
                  <a:extLst>
                    <a:ext uri="{9D8B030D-6E8A-4147-A177-3AD203B41FA5}">
                      <a16:colId xmlns:a16="http://schemas.microsoft.com/office/drawing/2014/main" val="1656670285"/>
                    </a:ext>
                  </a:extLst>
                </a:gridCol>
                <a:gridCol w="445230">
                  <a:extLst>
                    <a:ext uri="{9D8B030D-6E8A-4147-A177-3AD203B41FA5}">
                      <a16:colId xmlns:a16="http://schemas.microsoft.com/office/drawing/2014/main" val="2465468002"/>
                    </a:ext>
                  </a:extLst>
                </a:gridCol>
                <a:gridCol w="445230">
                  <a:extLst>
                    <a:ext uri="{9D8B030D-6E8A-4147-A177-3AD203B41FA5}">
                      <a16:colId xmlns:a16="http://schemas.microsoft.com/office/drawing/2014/main" val="443646751"/>
                    </a:ext>
                  </a:extLst>
                </a:gridCol>
                <a:gridCol w="445230">
                  <a:extLst>
                    <a:ext uri="{9D8B030D-6E8A-4147-A177-3AD203B41FA5}">
                      <a16:colId xmlns:a16="http://schemas.microsoft.com/office/drawing/2014/main" val="2069785935"/>
                    </a:ext>
                  </a:extLst>
                </a:gridCol>
                <a:gridCol w="445230">
                  <a:extLst>
                    <a:ext uri="{9D8B030D-6E8A-4147-A177-3AD203B41FA5}">
                      <a16:colId xmlns:a16="http://schemas.microsoft.com/office/drawing/2014/main" val="4162586728"/>
                    </a:ext>
                  </a:extLst>
                </a:gridCol>
                <a:gridCol w="445230">
                  <a:extLst>
                    <a:ext uri="{9D8B030D-6E8A-4147-A177-3AD203B41FA5}">
                      <a16:colId xmlns:a16="http://schemas.microsoft.com/office/drawing/2014/main" val="3664696474"/>
                    </a:ext>
                  </a:extLst>
                </a:gridCol>
              </a:tblGrid>
              <a:tr h="41912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Meet Needs MS (MAT)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Q1’23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Q2’23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Q4’23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Q1’24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Q2’24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312188"/>
                  </a:ext>
                </a:extLst>
              </a:tr>
              <a:tr h="22438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Lifebuoy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8.27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810502"/>
                  </a:ext>
                </a:extLst>
              </a:tr>
              <a:tr h="22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Dove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8.06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8.37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5510"/>
                  </a:ext>
                </a:extLst>
              </a:tr>
              <a:tr h="22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Hazeline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074518"/>
                  </a:ext>
                </a:extLst>
              </a:tr>
              <a:tr h="22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Lux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7.65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434890"/>
                  </a:ext>
                </a:extLst>
              </a:tr>
              <a:tr h="22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Enchanteur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389056"/>
                  </a:ext>
                </a:extLst>
              </a:tr>
              <a:tr h="22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e100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292463"/>
                  </a:ext>
                </a:extLst>
              </a:tr>
              <a:tr h="22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Safeguard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66302"/>
                  </a:ext>
                </a:extLst>
              </a:tr>
              <a:tr h="22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Lactacyd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6.61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490242"/>
                  </a:ext>
                </a:extLst>
              </a:tr>
              <a:tr h="22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Gervenne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465454"/>
                  </a:ext>
                </a:extLst>
              </a:tr>
              <a:tr h="22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Purite</a:t>
                      </a:r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7.17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40804"/>
                  </a:ext>
                </a:extLst>
              </a:tr>
              <a:tr h="22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Aquala</a:t>
                      </a:r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093347"/>
                  </a:ext>
                </a:extLst>
              </a:tr>
              <a:tr h="22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Dettol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6.43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0123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35241D0-FBB1-7992-9212-49D930082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492608"/>
              </p:ext>
            </p:extLst>
          </p:nvPr>
        </p:nvGraphicFramePr>
        <p:xfrm>
          <a:off x="5543296" y="3415758"/>
          <a:ext cx="1025452" cy="455017"/>
        </p:xfrm>
        <a:graphic>
          <a:graphicData uri="http://schemas.openxmlformats.org/drawingml/2006/table">
            <a:tbl>
              <a:tblPr firstRow="1" bandRow="1"/>
              <a:tblGrid>
                <a:gridCol w="1025452">
                  <a:extLst>
                    <a:ext uri="{9D8B030D-6E8A-4147-A177-3AD203B41FA5}">
                      <a16:colId xmlns:a16="http://schemas.microsoft.com/office/drawing/2014/main" val="957143111"/>
                    </a:ext>
                  </a:extLst>
                </a:gridCol>
              </a:tblGrid>
              <a:tr h="455017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Gap between </a:t>
                      </a:r>
                    </a:p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 Q3’23 vs </a:t>
                      </a:r>
                    </a:p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 Q3’24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64113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CDD876F-C809-2778-F6E0-920426CED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464798"/>
              </p:ext>
            </p:extLst>
          </p:nvPr>
        </p:nvGraphicFramePr>
        <p:xfrm>
          <a:off x="10904616" y="3415757"/>
          <a:ext cx="1024128" cy="419100"/>
        </p:xfrm>
        <a:graphic>
          <a:graphicData uri="http://schemas.openxmlformats.org/drawingml/2006/table">
            <a:tbl>
              <a:tblPr firstRow="1" bandRow="1"/>
              <a:tblGrid>
                <a:gridCol w="1024128">
                  <a:extLst>
                    <a:ext uri="{9D8B030D-6E8A-4147-A177-3AD203B41FA5}">
                      <a16:colId xmlns:a16="http://schemas.microsoft.com/office/drawing/2014/main" val="3942492976"/>
                    </a:ext>
                  </a:extLst>
                </a:gridCol>
              </a:tblGrid>
              <a:tr h="406165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Gap between </a:t>
                      </a:r>
                    </a:p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 </a:t>
                      </a:r>
                      <a:r>
                        <a:rPr lang="vi-VN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</a:t>
                      </a:r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’23 vs </a:t>
                      </a:r>
                    </a:p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 </a:t>
                      </a:r>
                      <a:r>
                        <a:rPr lang="vi-VN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</a:t>
                      </a:r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3856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B75B831-5B31-01BF-C724-B22E3A3E8DA3}"/>
              </a:ext>
            </a:extLst>
          </p:cNvPr>
          <p:cNvSpPr txBox="1"/>
          <p:nvPr/>
        </p:nvSpPr>
        <p:spPr>
          <a:xfrm>
            <a:off x="1277825" y="6627168"/>
            <a:ext cx="2956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[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B6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xx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xx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] Significant higher/lower vs MAT </a:t>
            </a:r>
            <a:r>
              <a:rPr kumimoji="0" lang="vi-VN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Q3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’23 at 95%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B6FC08-1240-3933-C26B-59EC5A79B645}"/>
              </a:ext>
            </a:extLst>
          </p:cNvPr>
          <p:cNvSpPr txBox="1"/>
          <p:nvPr/>
        </p:nvSpPr>
        <p:spPr>
          <a:xfrm>
            <a:off x="1400719" y="916260"/>
            <a:ext cx="45993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MEANINGFUL INDEX</a:t>
            </a:r>
            <a:endParaRPr lang="en-US" sz="1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2A13A7-FB64-243D-DB09-5699D834EF5F}"/>
              </a:ext>
            </a:extLst>
          </p:cNvPr>
          <p:cNvSpPr/>
          <p:nvPr/>
        </p:nvSpPr>
        <p:spPr bwMode="ltGray">
          <a:xfrm>
            <a:off x="9748261" y="1295529"/>
            <a:ext cx="1625466" cy="96079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lever Shilling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729698-94D3-3D96-F3AE-1BC186E4D1F1}"/>
              </a:ext>
            </a:extLst>
          </p:cNvPr>
          <p:cNvSpPr/>
          <p:nvPr/>
        </p:nvSpPr>
        <p:spPr bwMode="ltGray">
          <a:xfrm>
            <a:off x="1496682" y="2329303"/>
            <a:ext cx="6478919" cy="96079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lever Shilling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084B5D2-0E7F-22C9-F266-27BDF1BF34E0}"/>
              </a:ext>
            </a:extLst>
          </p:cNvPr>
          <p:cNvSpPr/>
          <p:nvPr/>
        </p:nvSpPr>
        <p:spPr bwMode="ltGray">
          <a:xfrm>
            <a:off x="9748261" y="2329303"/>
            <a:ext cx="1625466" cy="96079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lever Shilling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D1D84A-5916-E1F9-7E3C-2ACFFFDAB402}"/>
              </a:ext>
            </a:extLst>
          </p:cNvPr>
          <p:cNvSpPr/>
          <p:nvPr/>
        </p:nvSpPr>
        <p:spPr bwMode="ltGray">
          <a:xfrm>
            <a:off x="6434667" y="1268793"/>
            <a:ext cx="1540934" cy="9607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lever Shilling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EBB3196-BE08-A000-4CC8-93E7B3663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16046"/>
              </p:ext>
            </p:extLst>
          </p:nvPr>
        </p:nvGraphicFramePr>
        <p:xfrm>
          <a:off x="5546062" y="3870775"/>
          <a:ext cx="1022685" cy="2650560"/>
        </p:xfrm>
        <a:graphic>
          <a:graphicData uri="http://schemas.openxmlformats.org/drawingml/2006/table">
            <a:tbl>
              <a:tblPr/>
              <a:tblGrid>
                <a:gridCol w="1022685">
                  <a:extLst>
                    <a:ext uri="{9D8B030D-6E8A-4147-A177-3AD203B41FA5}">
                      <a16:colId xmlns:a16="http://schemas.microsoft.com/office/drawing/2014/main" val="390521150"/>
                    </a:ext>
                  </a:extLst>
                </a:gridCol>
              </a:tblGrid>
              <a:tr h="220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948798"/>
                  </a:ext>
                </a:extLst>
              </a:tr>
              <a:tr h="220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450388"/>
                  </a:ext>
                </a:extLst>
              </a:tr>
              <a:tr h="220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255271"/>
                  </a:ext>
                </a:extLst>
              </a:tr>
              <a:tr h="220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E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107203"/>
                  </a:ext>
                </a:extLst>
              </a:tr>
              <a:tr h="220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613627"/>
                  </a:ext>
                </a:extLst>
              </a:tr>
              <a:tr h="220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222460"/>
                  </a:ext>
                </a:extLst>
              </a:tr>
              <a:tr h="220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525622"/>
                  </a:ext>
                </a:extLst>
              </a:tr>
              <a:tr h="220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46531"/>
                  </a:ext>
                </a:extLst>
              </a:tr>
              <a:tr h="220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2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598337"/>
                  </a:ext>
                </a:extLst>
              </a:tr>
              <a:tr h="220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207425"/>
                  </a:ext>
                </a:extLst>
              </a:tr>
              <a:tr h="220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29232"/>
                  </a:ext>
                </a:extLst>
              </a:tr>
              <a:tr h="220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9271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C954B91-AB4A-5E58-3421-CF1EED183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887704"/>
              </p:ext>
            </p:extLst>
          </p:nvPr>
        </p:nvGraphicFramePr>
        <p:xfrm>
          <a:off x="10904615" y="3831361"/>
          <a:ext cx="1024127" cy="2689968"/>
        </p:xfrm>
        <a:graphic>
          <a:graphicData uri="http://schemas.openxmlformats.org/drawingml/2006/table">
            <a:tbl>
              <a:tblPr/>
              <a:tblGrid>
                <a:gridCol w="1024127">
                  <a:extLst>
                    <a:ext uri="{9D8B030D-6E8A-4147-A177-3AD203B41FA5}">
                      <a16:colId xmlns:a16="http://schemas.microsoft.com/office/drawing/2014/main" val="2324261646"/>
                    </a:ext>
                  </a:extLst>
                </a:gridCol>
              </a:tblGrid>
              <a:tr h="22416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268967"/>
                  </a:ext>
                </a:extLst>
              </a:tr>
              <a:tr h="22416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58487"/>
                  </a:ext>
                </a:extLst>
              </a:tr>
              <a:tr h="22416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523329"/>
                  </a:ext>
                </a:extLst>
              </a:tr>
              <a:tr h="22416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365170"/>
                  </a:ext>
                </a:extLst>
              </a:tr>
              <a:tr h="22416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368421"/>
                  </a:ext>
                </a:extLst>
              </a:tr>
              <a:tr h="22416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755548"/>
                  </a:ext>
                </a:extLst>
              </a:tr>
              <a:tr h="22416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948532"/>
                  </a:ext>
                </a:extLst>
              </a:tr>
              <a:tr h="22416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418321"/>
                  </a:ext>
                </a:extLst>
              </a:tr>
              <a:tr h="22416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754171"/>
                  </a:ext>
                </a:extLst>
              </a:tr>
              <a:tr h="22416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147196"/>
                  </a:ext>
                </a:extLst>
              </a:tr>
              <a:tr h="22416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498914"/>
                  </a:ext>
                </a:extLst>
              </a:tr>
              <a:tr h="22416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252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3127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1C3B6A9-B9FA-8D61-CEC5-A8CD054A6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890748"/>
              </p:ext>
            </p:extLst>
          </p:nvPr>
        </p:nvGraphicFramePr>
        <p:xfrm>
          <a:off x="7162800" y="4893522"/>
          <a:ext cx="1915414" cy="1902024"/>
        </p:xfrm>
        <a:graphic>
          <a:graphicData uri="http://schemas.openxmlformats.org/drawingml/2006/table">
            <a:tbl>
              <a:tblPr/>
              <a:tblGrid>
                <a:gridCol w="659645">
                  <a:extLst>
                    <a:ext uri="{9D8B030D-6E8A-4147-A177-3AD203B41FA5}">
                      <a16:colId xmlns:a16="http://schemas.microsoft.com/office/drawing/2014/main" val="779492906"/>
                    </a:ext>
                  </a:extLst>
                </a:gridCol>
                <a:gridCol w="596124">
                  <a:extLst>
                    <a:ext uri="{9D8B030D-6E8A-4147-A177-3AD203B41FA5}">
                      <a16:colId xmlns:a16="http://schemas.microsoft.com/office/drawing/2014/main" val="3017307697"/>
                    </a:ext>
                  </a:extLst>
                </a:gridCol>
                <a:gridCol w="659645">
                  <a:extLst>
                    <a:ext uri="{9D8B030D-6E8A-4147-A177-3AD203B41FA5}">
                      <a16:colId xmlns:a16="http://schemas.microsoft.com/office/drawing/2014/main" val="4151889335"/>
                    </a:ext>
                  </a:extLst>
                </a:gridCol>
              </a:tblGrid>
              <a:tr h="156993"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1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387905"/>
                  </a:ext>
                </a:extLst>
              </a:tr>
              <a:tr h="156993"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544210"/>
                  </a:ext>
                </a:extLst>
              </a:tr>
              <a:tr h="156993"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271740"/>
                  </a:ext>
                </a:extLst>
              </a:tr>
              <a:tr h="156993"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0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97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25726"/>
                  </a:ext>
                </a:extLst>
              </a:tr>
              <a:tr h="156993"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A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6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05251"/>
                  </a:ext>
                </a:extLst>
              </a:tr>
              <a:tr h="156993"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A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6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719516"/>
                  </a:ext>
                </a:extLst>
              </a:tr>
              <a:tr h="156993"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160818"/>
                  </a:ext>
                </a:extLst>
              </a:tr>
              <a:tr h="156993"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863252"/>
                  </a:ext>
                </a:extLst>
              </a:tr>
              <a:tr h="156993"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0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95680"/>
                  </a:ext>
                </a:extLst>
              </a:tr>
              <a:tr h="156993"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9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546006"/>
                  </a:ext>
                </a:extLst>
              </a:tr>
              <a:tr h="156993"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1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968335"/>
                  </a:ext>
                </a:extLst>
              </a:tr>
              <a:tr h="156993"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3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1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34834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14950DE-15AA-B122-0F88-D402149E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7D439BF-BA6A-FCE5-C3B6-4011CC4505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03266"/>
              </p:ext>
            </p:extLst>
          </p:nvPr>
        </p:nvGraphicFramePr>
        <p:xfrm>
          <a:off x="1496682" y="1770993"/>
          <a:ext cx="10259893" cy="1408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15ABA28-41BA-7EBB-B160-7F5A3F6918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6214383"/>
              </p:ext>
            </p:extLst>
          </p:nvPr>
        </p:nvGraphicFramePr>
        <p:xfrm>
          <a:off x="1496682" y="2891604"/>
          <a:ext cx="10259893" cy="1408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41F9232-F548-D176-DB54-C61B76296C34}"/>
              </a:ext>
            </a:extLst>
          </p:cNvPr>
          <p:cNvSpPr txBox="1"/>
          <p:nvPr/>
        </p:nvSpPr>
        <p:spPr>
          <a:xfrm>
            <a:off x="9235124" y="1437194"/>
            <a:ext cx="2956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[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B6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xx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xx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] Significant higher/lower vs MAT </a:t>
            </a:r>
            <a:r>
              <a:rPr kumimoji="0" lang="vi-VN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Q3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’23 at 95%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083F5A50-92DD-F283-F6ED-2B60832850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7438568"/>
              </p:ext>
            </p:extLst>
          </p:nvPr>
        </p:nvGraphicFramePr>
        <p:xfrm>
          <a:off x="5211862" y="1150570"/>
          <a:ext cx="7121905" cy="402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362B66C-9755-9FC3-1569-207903306872}"/>
              </a:ext>
            </a:extLst>
          </p:cNvPr>
          <p:cNvSpPr txBox="1"/>
          <p:nvPr/>
        </p:nvSpPr>
        <p:spPr>
          <a:xfrm>
            <a:off x="1384715" y="1262455"/>
            <a:ext cx="45993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MEANINGFUL INDEX </a:t>
            </a:r>
            <a:r>
              <a:rPr 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OVERALL CATEGORY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04D1DE-8EEF-DC6F-9112-D9493620579F}"/>
              </a:ext>
            </a:extLst>
          </p:cNvPr>
          <p:cNvSpPr/>
          <p:nvPr/>
        </p:nvSpPr>
        <p:spPr bwMode="ltGray">
          <a:xfrm>
            <a:off x="9734012" y="1865133"/>
            <a:ext cx="1625466" cy="103495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lever Shilling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8BFADD-383B-A0C7-3BE6-B1D73AAA8293}"/>
              </a:ext>
            </a:extLst>
          </p:cNvPr>
          <p:cNvSpPr/>
          <p:nvPr/>
        </p:nvSpPr>
        <p:spPr bwMode="ltGray">
          <a:xfrm>
            <a:off x="1496682" y="2955154"/>
            <a:ext cx="6492286" cy="111569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lever Shilling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42EF7F-D200-EFC3-DD66-EAEC77E5A443}"/>
              </a:ext>
            </a:extLst>
          </p:cNvPr>
          <p:cNvSpPr/>
          <p:nvPr/>
        </p:nvSpPr>
        <p:spPr bwMode="ltGray">
          <a:xfrm>
            <a:off x="9734012" y="2955154"/>
            <a:ext cx="1625466" cy="111569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lever Shilling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D1991E-62A1-7FBE-68DB-DA66DBBAE6E3}"/>
              </a:ext>
            </a:extLst>
          </p:cNvPr>
          <p:cNvSpPr/>
          <p:nvPr/>
        </p:nvSpPr>
        <p:spPr bwMode="ltGray">
          <a:xfrm>
            <a:off x="6363502" y="1851487"/>
            <a:ext cx="1625466" cy="103495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lever Shilling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720585-1C4A-FD6D-F6D8-8A01F27EA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934104"/>
              </p:ext>
            </p:extLst>
          </p:nvPr>
        </p:nvGraphicFramePr>
        <p:xfrm>
          <a:off x="4076052" y="4364000"/>
          <a:ext cx="5002160" cy="2444238"/>
        </p:xfrm>
        <a:graphic>
          <a:graphicData uri="http://schemas.openxmlformats.org/drawingml/2006/table">
            <a:tbl>
              <a:tblPr/>
              <a:tblGrid>
                <a:gridCol w="3087329">
                  <a:extLst>
                    <a:ext uri="{9D8B030D-6E8A-4147-A177-3AD203B41FA5}">
                      <a16:colId xmlns:a16="http://schemas.microsoft.com/office/drawing/2014/main" val="1895572171"/>
                    </a:ext>
                  </a:extLst>
                </a:gridCol>
                <a:gridCol w="638277">
                  <a:extLst>
                    <a:ext uri="{9D8B030D-6E8A-4147-A177-3AD203B41FA5}">
                      <a16:colId xmlns:a16="http://schemas.microsoft.com/office/drawing/2014/main" val="659447297"/>
                    </a:ext>
                  </a:extLst>
                </a:gridCol>
                <a:gridCol w="638277">
                  <a:extLst>
                    <a:ext uri="{9D8B030D-6E8A-4147-A177-3AD203B41FA5}">
                      <a16:colId xmlns:a16="http://schemas.microsoft.com/office/drawing/2014/main" val="4162366500"/>
                    </a:ext>
                  </a:extLst>
                </a:gridCol>
                <a:gridCol w="638277">
                  <a:extLst>
                    <a:ext uri="{9D8B030D-6E8A-4147-A177-3AD203B41FA5}">
                      <a16:colId xmlns:a16="http://schemas.microsoft.com/office/drawing/2014/main" val="3170482370"/>
                    </a:ext>
                  </a:extLst>
                </a:gridCol>
              </a:tblGrid>
              <a:tr h="149236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SKINCLEANSING - RELATIVE IMPORTANCE</a:t>
                      </a:r>
                    </a:p>
                  </a:txBody>
                  <a:tcPr marL="5167" marR="5167" marT="5167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MEANINGFUL</a:t>
                      </a:r>
                    </a:p>
                  </a:txBody>
                  <a:tcPr marL="5167" marR="5167" marT="516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220931"/>
                  </a:ext>
                </a:extLst>
              </a:tr>
              <a:tr h="381671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Imagery</a:t>
                      </a:r>
                    </a:p>
                  </a:txBody>
                  <a:tcPr marL="5167" marR="5167" marT="516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MAT Q4'22</a:t>
                      </a:r>
                    </a:p>
                  </a:txBody>
                  <a:tcPr marL="5167" marR="5167" marT="516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MAT Q3'23</a:t>
                      </a:r>
                    </a:p>
                  </a:txBody>
                  <a:tcPr marL="5167" marR="5167" marT="516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MAT Q3'24</a:t>
                      </a:r>
                    </a:p>
                  </a:txBody>
                  <a:tcPr marL="5167" marR="5167" marT="516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654050"/>
                  </a:ext>
                </a:extLst>
              </a:tr>
              <a:tr h="150356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 your skin really soft and smooth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233577"/>
                  </a:ext>
                </a:extLst>
              </a:tr>
              <a:tr h="150356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Give you glowing skin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533391"/>
                  </a:ext>
                </a:extLst>
              </a:tr>
              <a:tr h="150356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 suitable for the whole family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95139"/>
                  </a:ext>
                </a:extLst>
              </a:tr>
              <a:tr h="150356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Effectively nourish your skin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104960"/>
                  </a:ext>
                </a:extLst>
              </a:tr>
              <a:tr h="150356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Have better fragrances than other brands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146326"/>
                  </a:ext>
                </a:extLst>
              </a:tr>
              <a:tr h="150356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Moisturise your skin better than other brands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966692"/>
                  </a:ext>
                </a:extLst>
              </a:tr>
              <a:tr h="150356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Effectively make your skin fairer/lighter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3206432"/>
                  </a:ext>
                </a:extLst>
              </a:tr>
              <a:tr h="150356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Have a more attractive packaging than other brands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174957"/>
                  </a:ext>
                </a:extLst>
              </a:tr>
              <a:tr h="150356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 recommended by dermatologists/doctors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576015"/>
                  </a:ext>
                </a:extLst>
              </a:tr>
              <a:tr h="150356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Protect effectively from germs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008351"/>
                  </a:ext>
                </a:extLst>
              </a:tr>
              <a:tr h="150356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 more gentle and mild than other brands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067511"/>
                  </a:ext>
                </a:extLst>
              </a:tr>
              <a:tr h="150356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 more natural than other brands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337338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AC421D-E195-76E8-3567-BDC28C23400D}"/>
              </a:ext>
            </a:extLst>
          </p:cNvPr>
          <p:cNvCxnSpPr/>
          <p:nvPr/>
        </p:nvCxnSpPr>
        <p:spPr>
          <a:xfrm>
            <a:off x="1616149" y="4300449"/>
            <a:ext cx="10140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3478688-06D6-C800-DF91-27E3F05937F3}"/>
              </a:ext>
            </a:extLst>
          </p:cNvPr>
          <p:cNvSpPr/>
          <p:nvPr/>
        </p:nvSpPr>
        <p:spPr bwMode="ltGray">
          <a:xfrm>
            <a:off x="3946744" y="6334760"/>
            <a:ext cx="5258216" cy="1625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lever Shillin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656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34E7069-ABD0-748A-066B-96E61A68BC02}"/>
              </a:ext>
            </a:extLst>
          </p:cNvPr>
          <p:cNvSpPr/>
          <p:nvPr/>
        </p:nvSpPr>
        <p:spPr>
          <a:xfrm>
            <a:off x="10915334" y="-7977"/>
            <a:ext cx="1292113" cy="3182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C4B00C63-9DC0-F84B-3DDD-4E69B1E2E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27" y="310289"/>
            <a:ext cx="9709371" cy="484383"/>
          </a:xfrm>
        </p:spPr>
        <p:txBody>
          <a:bodyPr anchor="ctr"/>
          <a:lstStyle/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55EE9-40FF-6275-0047-68555CD239A4}"/>
              </a:ext>
            </a:extLst>
          </p:cNvPr>
          <p:cNvSpPr txBox="1"/>
          <p:nvPr/>
        </p:nvSpPr>
        <p:spPr>
          <a:xfrm>
            <a:off x="8504820" y="6308185"/>
            <a:ext cx="3263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Penetration % | Total Urban 4 cities | 52 w/e </a:t>
            </a:r>
          </a:p>
          <a:p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Kantar Worldpanel</a:t>
            </a:r>
            <a:endParaRPr lang="en-US" sz="90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B754E0-6E9F-4BB5-D1D4-8F6B74D8E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998543"/>
              </p:ext>
            </p:extLst>
          </p:nvPr>
        </p:nvGraphicFramePr>
        <p:xfrm>
          <a:off x="8562352" y="1411976"/>
          <a:ext cx="3421635" cy="475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9579">
                  <a:extLst>
                    <a:ext uri="{9D8B030D-6E8A-4147-A177-3AD203B41FA5}">
                      <a16:colId xmlns:a16="http://schemas.microsoft.com/office/drawing/2014/main" val="1528324272"/>
                    </a:ext>
                  </a:extLst>
                </a:gridCol>
                <a:gridCol w="513014">
                  <a:extLst>
                    <a:ext uri="{9D8B030D-6E8A-4147-A177-3AD203B41FA5}">
                      <a16:colId xmlns:a16="http://schemas.microsoft.com/office/drawing/2014/main" val="1656670285"/>
                    </a:ext>
                  </a:extLst>
                </a:gridCol>
                <a:gridCol w="513014">
                  <a:extLst>
                    <a:ext uri="{9D8B030D-6E8A-4147-A177-3AD203B41FA5}">
                      <a16:colId xmlns:a16="http://schemas.microsoft.com/office/drawing/2014/main" val="4162586728"/>
                    </a:ext>
                  </a:extLst>
                </a:gridCol>
                <a:gridCol w="513014">
                  <a:extLst>
                    <a:ext uri="{9D8B030D-6E8A-4147-A177-3AD203B41FA5}">
                      <a16:colId xmlns:a16="http://schemas.microsoft.com/office/drawing/2014/main" val="3278017485"/>
                    </a:ext>
                  </a:extLst>
                </a:gridCol>
                <a:gridCol w="513014">
                  <a:extLst>
                    <a:ext uri="{9D8B030D-6E8A-4147-A177-3AD203B41FA5}">
                      <a16:colId xmlns:a16="http://schemas.microsoft.com/office/drawing/2014/main" val="3334876779"/>
                    </a:ext>
                  </a:extLst>
                </a:gridCol>
              </a:tblGrid>
              <a:tr h="190913"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Penetration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Hanoi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HCM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947055"/>
                  </a:ext>
                </a:extLst>
              </a:tr>
              <a:tr h="2458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 Q3’23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 Q3’24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 Q3’23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 Q3’24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312188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/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Lifebuoy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22.7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28.0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20.7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20.0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810502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/>
                      <a:r>
                        <a:rPr lang="en-US" sz="1000" b="1" i="0" u="none" strike="noStrike" kern="120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Hazeline</a:t>
                      </a:r>
                      <a:endParaRPr lang="en-US" sz="1000" b="1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9.2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12.9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14.1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5510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/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Dove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7.0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6.3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5.3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074518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/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Lux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4.5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3.3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434890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ULV SG Others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2.1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389056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Enchanteur SG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7.2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12.4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8.4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7.9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292463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/>
                      <a:r>
                        <a:rPr 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Gervenne</a:t>
                      </a:r>
                      <a:endParaRPr 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66302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Carrie Junior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2.0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490242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Lactacyd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8.6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465454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 Rich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6.6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6.4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40804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Purite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01237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Hatomugi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3.5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8096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Familiar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461935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Pigeon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2.6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416700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On the Body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81131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E100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722339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D-Nee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938714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Aquala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3.0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77997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Olay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543532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White Care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564696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Algemarin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13750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Thebol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254587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Beauty Care Bangkok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580038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847810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Cetaphil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*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411473"/>
                  </a:ext>
                </a:extLst>
              </a:tr>
              <a:tr h="117330"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SG Others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18.4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20.0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31.2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35.4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C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89528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338822E-6AB4-2E18-A870-D2D3D9851738}"/>
              </a:ext>
            </a:extLst>
          </p:cNvPr>
          <p:cNvSpPr txBox="1"/>
          <p:nvPr/>
        </p:nvSpPr>
        <p:spPr>
          <a:xfrm>
            <a:off x="8568176" y="1022907"/>
            <a:ext cx="34158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PENETRATION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BF4C644-8FC6-0F22-521A-38A03548C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665963"/>
              </p:ext>
            </p:extLst>
          </p:nvPr>
        </p:nvGraphicFramePr>
        <p:xfrm>
          <a:off x="3610441" y="1676760"/>
          <a:ext cx="1015845" cy="2155656"/>
        </p:xfrm>
        <a:graphic>
          <a:graphicData uri="http://schemas.openxmlformats.org/drawingml/2006/table">
            <a:tbl>
              <a:tblPr/>
              <a:tblGrid>
                <a:gridCol w="1015845">
                  <a:extLst>
                    <a:ext uri="{9D8B030D-6E8A-4147-A177-3AD203B41FA5}">
                      <a16:colId xmlns:a16="http://schemas.microsoft.com/office/drawing/2014/main" val="3257621283"/>
                    </a:ext>
                  </a:extLst>
                </a:gridCol>
              </a:tblGrid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013065"/>
                  </a:ext>
                </a:extLst>
              </a:tr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203199"/>
                  </a:ext>
                </a:extLst>
              </a:tr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28298"/>
                  </a:ext>
                </a:extLst>
              </a:tr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961300"/>
                  </a:ext>
                </a:extLst>
              </a:tr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0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007805"/>
                  </a:ext>
                </a:extLst>
              </a:tr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641459"/>
                  </a:ext>
                </a:extLst>
              </a:tr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884719"/>
                  </a:ext>
                </a:extLst>
              </a:tr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660450"/>
                  </a:ext>
                </a:extLst>
              </a:tr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419994"/>
                  </a:ext>
                </a:extLst>
              </a:tr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31945"/>
                  </a:ext>
                </a:extLst>
              </a:tr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B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646584"/>
                  </a:ext>
                </a:extLst>
              </a:tr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51624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28D4EE5-9672-EFD3-1E86-E11BA21E1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854522"/>
              </p:ext>
            </p:extLst>
          </p:nvPr>
        </p:nvGraphicFramePr>
        <p:xfrm>
          <a:off x="7200503" y="1676760"/>
          <a:ext cx="970816" cy="2155656"/>
        </p:xfrm>
        <a:graphic>
          <a:graphicData uri="http://schemas.openxmlformats.org/drawingml/2006/table">
            <a:tbl>
              <a:tblPr/>
              <a:tblGrid>
                <a:gridCol w="970816">
                  <a:extLst>
                    <a:ext uri="{9D8B030D-6E8A-4147-A177-3AD203B41FA5}">
                      <a16:colId xmlns:a16="http://schemas.microsoft.com/office/drawing/2014/main" val="2774252153"/>
                    </a:ext>
                  </a:extLst>
                </a:gridCol>
              </a:tblGrid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75047"/>
                  </a:ext>
                </a:extLst>
              </a:tr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162183"/>
                  </a:ext>
                </a:extLst>
              </a:tr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976039"/>
                  </a:ext>
                </a:extLst>
              </a:tr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008503"/>
                  </a:ext>
                </a:extLst>
              </a:tr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896781"/>
                  </a:ext>
                </a:extLst>
              </a:tr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674353"/>
                  </a:ext>
                </a:extLst>
              </a:tr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650460"/>
                  </a:ext>
                </a:extLst>
              </a:tr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817308"/>
                  </a:ext>
                </a:extLst>
              </a:tr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8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65071"/>
                  </a:ext>
                </a:extLst>
              </a:tr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558033"/>
                  </a:ext>
                </a:extLst>
              </a:tr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79517"/>
                  </a:ext>
                </a:extLst>
              </a:tr>
              <a:tr h="1796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120809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C8A40A5-A9E3-4B25-340E-509367DD1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311016"/>
              </p:ext>
            </p:extLst>
          </p:nvPr>
        </p:nvGraphicFramePr>
        <p:xfrm>
          <a:off x="3617525" y="4312113"/>
          <a:ext cx="1000092" cy="2147496"/>
        </p:xfrm>
        <a:graphic>
          <a:graphicData uri="http://schemas.openxmlformats.org/drawingml/2006/table">
            <a:tbl>
              <a:tblPr/>
              <a:tblGrid>
                <a:gridCol w="1000092">
                  <a:extLst>
                    <a:ext uri="{9D8B030D-6E8A-4147-A177-3AD203B41FA5}">
                      <a16:colId xmlns:a16="http://schemas.microsoft.com/office/drawing/2014/main" val="4294400754"/>
                    </a:ext>
                  </a:extLst>
                </a:gridCol>
              </a:tblGrid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68168"/>
                  </a:ext>
                </a:extLst>
              </a:tr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04954"/>
                  </a:ext>
                </a:extLst>
              </a:tr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D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516271"/>
                  </a:ext>
                </a:extLst>
              </a:tr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460593"/>
                  </a:ext>
                </a:extLst>
              </a:tr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0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31887"/>
                  </a:ext>
                </a:extLst>
              </a:tr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342514"/>
                  </a:ext>
                </a:extLst>
              </a:tr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3110"/>
                  </a:ext>
                </a:extLst>
              </a:tr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757936"/>
                  </a:ext>
                </a:extLst>
              </a:tr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690007"/>
                  </a:ext>
                </a:extLst>
              </a:tr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955337"/>
                  </a:ext>
                </a:extLst>
              </a:tr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871987"/>
                  </a:ext>
                </a:extLst>
              </a:tr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-0.04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262959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C0052FD-46BA-F48E-D681-E922E9671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983018"/>
              </p:ext>
            </p:extLst>
          </p:nvPr>
        </p:nvGraphicFramePr>
        <p:xfrm>
          <a:off x="7200503" y="4292863"/>
          <a:ext cx="970816" cy="2147496"/>
        </p:xfrm>
        <a:graphic>
          <a:graphicData uri="http://schemas.openxmlformats.org/drawingml/2006/table">
            <a:tbl>
              <a:tblPr/>
              <a:tblGrid>
                <a:gridCol w="970816">
                  <a:extLst>
                    <a:ext uri="{9D8B030D-6E8A-4147-A177-3AD203B41FA5}">
                      <a16:colId xmlns:a16="http://schemas.microsoft.com/office/drawing/2014/main" val="241276466"/>
                    </a:ext>
                  </a:extLst>
                </a:gridCol>
              </a:tblGrid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099667"/>
                  </a:ext>
                </a:extLst>
              </a:tr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557262"/>
                  </a:ext>
                </a:extLst>
              </a:tr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87480"/>
                  </a:ext>
                </a:extLst>
              </a:tr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944446"/>
                  </a:ext>
                </a:extLst>
              </a:tr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079879"/>
                  </a:ext>
                </a:extLst>
              </a:tr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881015"/>
                  </a:ext>
                </a:extLst>
              </a:tr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-0.01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065874"/>
                  </a:ext>
                </a:extLst>
              </a:tr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609730"/>
                  </a:ext>
                </a:extLst>
              </a:tr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-0.02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884828"/>
                  </a:ext>
                </a:extLst>
              </a:tr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687975"/>
                  </a:ext>
                </a:extLst>
              </a:tr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364676"/>
                  </a:ext>
                </a:extLst>
              </a:tr>
              <a:tr h="1789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78365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877880A-05C7-67D2-9F73-A2A63F8B3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402649"/>
              </p:ext>
            </p:extLst>
          </p:nvPr>
        </p:nvGraphicFramePr>
        <p:xfrm>
          <a:off x="1359228" y="1249421"/>
          <a:ext cx="2214490" cy="25883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8616">
                  <a:extLst>
                    <a:ext uri="{9D8B030D-6E8A-4147-A177-3AD203B41FA5}">
                      <a16:colId xmlns:a16="http://schemas.microsoft.com/office/drawing/2014/main" val="1528324272"/>
                    </a:ext>
                  </a:extLst>
                </a:gridCol>
                <a:gridCol w="497937">
                  <a:extLst>
                    <a:ext uri="{9D8B030D-6E8A-4147-A177-3AD203B41FA5}">
                      <a16:colId xmlns:a16="http://schemas.microsoft.com/office/drawing/2014/main" val="1656670285"/>
                    </a:ext>
                  </a:extLst>
                </a:gridCol>
                <a:gridCol w="497937">
                  <a:extLst>
                    <a:ext uri="{9D8B030D-6E8A-4147-A177-3AD203B41FA5}">
                      <a16:colId xmlns:a16="http://schemas.microsoft.com/office/drawing/2014/main" val="4162586728"/>
                    </a:ext>
                  </a:extLst>
                </a:gridCol>
              </a:tblGrid>
              <a:tr h="420707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Affinity MS (MAT)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</a:t>
                      </a:r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</a:t>
                      </a:r>
                      <a:r>
                        <a:rPr lang="vi-VN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9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312188"/>
                  </a:ext>
                </a:extLst>
              </a:tr>
              <a:tr h="18064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Lifebuoy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810502"/>
                  </a:ext>
                </a:extLst>
              </a:tr>
              <a:tr h="180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Dove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4.09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5510"/>
                  </a:ext>
                </a:extLst>
              </a:tr>
              <a:tr h="180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Hazeline</a:t>
                      </a:r>
                      <a:endParaRPr 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074518"/>
                  </a:ext>
                </a:extLst>
              </a:tr>
              <a:tr h="180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Lux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3.25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3.70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434890"/>
                  </a:ext>
                </a:extLst>
              </a:tr>
              <a:tr h="180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Enchanteur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3.09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389056"/>
                  </a:ext>
                </a:extLst>
              </a:tr>
              <a:tr h="180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e100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292463"/>
                  </a:ext>
                </a:extLst>
              </a:tr>
              <a:tr h="180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Safeguard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66302"/>
                  </a:ext>
                </a:extLst>
              </a:tr>
              <a:tr h="180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Lactacyd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490242"/>
                  </a:ext>
                </a:extLst>
              </a:tr>
              <a:tr h="180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Gervenne</a:t>
                      </a:r>
                      <a:endParaRPr 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465454"/>
                  </a:ext>
                </a:extLst>
              </a:tr>
              <a:tr h="180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Purite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40804"/>
                  </a:ext>
                </a:extLst>
              </a:tr>
              <a:tr h="180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Aquala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093347"/>
                  </a:ext>
                </a:extLst>
              </a:tr>
              <a:tr h="180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Dettol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01237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F8D9CB77-6607-9B0C-5CD7-96C045544DDE}"/>
              </a:ext>
            </a:extLst>
          </p:cNvPr>
          <p:cNvSpPr/>
          <p:nvPr/>
        </p:nvSpPr>
        <p:spPr>
          <a:xfrm>
            <a:off x="2443204" y="948346"/>
            <a:ext cx="1292113" cy="318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532EA5-45CB-6B22-070F-56F60612F849}"/>
              </a:ext>
            </a:extLst>
          </p:cNvPr>
          <p:cNvSpPr/>
          <p:nvPr/>
        </p:nvSpPr>
        <p:spPr>
          <a:xfrm>
            <a:off x="6024163" y="948346"/>
            <a:ext cx="1292113" cy="318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03D4649A-0BE6-C3A7-8304-1C8D6EB5C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484243"/>
              </p:ext>
            </p:extLst>
          </p:nvPr>
        </p:nvGraphicFramePr>
        <p:xfrm>
          <a:off x="4942206" y="1249421"/>
          <a:ext cx="2214490" cy="25829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8616">
                  <a:extLst>
                    <a:ext uri="{9D8B030D-6E8A-4147-A177-3AD203B41FA5}">
                      <a16:colId xmlns:a16="http://schemas.microsoft.com/office/drawing/2014/main" val="1528324272"/>
                    </a:ext>
                  </a:extLst>
                </a:gridCol>
                <a:gridCol w="497937">
                  <a:extLst>
                    <a:ext uri="{9D8B030D-6E8A-4147-A177-3AD203B41FA5}">
                      <a16:colId xmlns:a16="http://schemas.microsoft.com/office/drawing/2014/main" val="1656670285"/>
                    </a:ext>
                  </a:extLst>
                </a:gridCol>
                <a:gridCol w="497937">
                  <a:extLst>
                    <a:ext uri="{9D8B030D-6E8A-4147-A177-3AD203B41FA5}">
                      <a16:colId xmlns:a16="http://schemas.microsoft.com/office/drawing/2014/main" val="4162586728"/>
                    </a:ext>
                  </a:extLst>
                </a:gridCol>
              </a:tblGrid>
              <a:tr h="419827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Affinity MS (MAT)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</a:t>
                      </a:r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</a:t>
                      </a:r>
                      <a:r>
                        <a:rPr lang="vi-VN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9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312188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Lifebuoy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3.42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810502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Dove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5510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Hazeline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3.25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3.42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074518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Lux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2.69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434890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Enchanteur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389056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e100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292463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Safeguard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66302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Lactacyd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490242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Gervenne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465454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Purite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2.69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40804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Aquala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093347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Dettol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0123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5F209AE3-23BB-5D49-FF9C-C80B46CA4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068218"/>
              </p:ext>
            </p:extLst>
          </p:nvPr>
        </p:nvGraphicFramePr>
        <p:xfrm>
          <a:off x="1359228" y="3876614"/>
          <a:ext cx="2214490" cy="25829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8616">
                  <a:extLst>
                    <a:ext uri="{9D8B030D-6E8A-4147-A177-3AD203B41FA5}">
                      <a16:colId xmlns:a16="http://schemas.microsoft.com/office/drawing/2014/main" val="1528324272"/>
                    </a:ext>
                  </a:extLst>
                </a:gridCol>
                <a:gridCol w="497937">
                  <a:extLst>
                    <a:ext uri="{9D8B030D-6E8A-4147-A177-3AD203B41FA5}">
                      <a16:colId xmlns:a16="http://schemas.microsoft.com/office/drawing/2014/main" val="1656670285"/>
                    </a:ext>
                  </a:extLst>
                </a:gridCol>
                <a:gridCol w="497937">
                  <a:extLst>
                    <a:ext uri="{9D8B030D-6E8A-4147-A177-3AD203B41FA5}">
                      <a16:colId xmlns:a16="http://schemas.microsoft.com/office/drawing/2014/main" val="4162586728"/>
                    </a:ext>
                  </a:extLst>
                </a:gridCol>
              </a:tblGrid>
              <a:tr h="419827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Meet Needs MS (MAT)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</a:t>
                      </a:r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</a:t>
                      </a:r>
                      <a:r>
                        <a:rPr lang="vi-VN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9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312188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Lifebuoy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8.68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810502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Dove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8.26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8.68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5510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Hazeline</a:t>
                      </a:r>
                      <a:endParaRPr 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074518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Lux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7.77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434890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Enchanteur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389056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e100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5.90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6.49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292463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Safeguard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6.45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6.79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66302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Lactacyd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6.55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490242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Gervenne</a:t>
                      </a:r>
                      <a:endParaRPr 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465454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Purite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6.59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7.03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40804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Aquala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6.45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6.26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093347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Dettol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6.60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6.56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0123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0796899-7081-8D1B-7962-C795660B5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929373"/>
              </p:ext>
            </p:extLst>
          </p:nvPr>
        </p:nvGraphicFramePr>
        <p:xfrm>
          <a:off x="4942206" y="3876615"/>
          <a:ext cx="2214490" cy="25829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8616">
                  <a:extLst>
                    <a:ext uri="{9D8B030D-6E8A-4147-A177-3AD203B41FA5}">
                      <a16:colId xmlns:a16="http://schemas.microsoft.com/office/drawing/2014/main" val="1528324272"/>
                    </a:ext>
                  </a:extLst>
                </a:gridCol>
                <a:gridCol w="497937">
                  <a:extLst>
                    <a:ext uri="{9D8B030D-6E8A-4147-A177-3AD203B41FA5}">
                      <a16:colId xmlns:a16="http://schemas.microsoft.com/office/drawing/2014/main" val="1656670285"/>
                    </a:ext>
                  </a:extLst>
                </a:gridCol>
                <a:gridCol w="497937">
                  <a:extLst>
                    <a:ext uri="{9D8B030D-6E8A-4147-A177-3AD203B41FA5}">
                      <a16:colId xmlns:a16="http://schemas.microsoft.com/office/drawing/2014/main" val="4162586728"/>
                    </a:ext>
                  </a:extLst>
                </a:gridCol>
              </a:tblGrid>
              <a:tr h="419827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Meet Needs MS (MAT)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</a:t>
                      </a:r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</a:t>
                      </a:r>
                      <a:r>
                        <a:rPr lang="vi-VN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9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312188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Lifebuoy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7.80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7.87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810502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Dove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7.90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8.04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5510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Hazeline</a:t>
                      </a:r>
                      <a:endParaRPr 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7.74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074518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Lux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7.06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434890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Enchanteur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7.32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7.46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389056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e100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6.27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5.88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292463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Safeguard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6.09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66302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Lactacyd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5.80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6.25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490242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Gervenne</a:t>
                      </a:r>
                      <a:endParaRPr 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6.29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6.27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465454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Purite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6.67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7.26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40804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Aquala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6.17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5.60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093347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Dettol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6.35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0123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1DBA83D-4BFF-A5D2-16F9-3127153BB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110000"/>
              </p:ext>
            </p:extLst>
          </p:nvPr>
        </p:nvGraphicFramePr>
        <p:xfrm>
          <a:off x="7193419" y="1249416"/>
          <a:ext cx="977900" cy="419100"/>
        </p:xfrm>
        <a:graphic>
          <a:graphicData uri="http://schemas.openxmlformats.org/drawingml/2006/table">
            <a:tbl>
              <a:tblPr/>
              <a:tblGrid>
                <a:gridCol w="977900">
                  <a:extLst>
                    <a:ext uri="{9D8B030D-6E8A-4147-A177-3AD203B41FA5}">
                      <a16:colId xmlns:a16="http://schemas.microsoft.com/office/drawing/2014/main" val="3701102718"/>
                    </a:ext>
                  </a:extLst>
                </a:gridCol>
              </a:tblGrid>
              <a:tr h="41382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Gap between </a:t>
                      </a:r>
                    </a:p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 </a:t>
                      </a:r>
                      <a:r>
                        <a:rPr lang="vi-VN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</a:t>
                      </a:r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’24 vs </a:t>
                      </a:r>
                    </a:p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 </a:t>
                      </a:r>
                      <a:r>
                        <a:rPr lang="vi-VN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</a:t>
                      </a:r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’23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4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823037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F3E701E-FF3E-8E4A-25F1-FEE1E1471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66025"/>
              </p:ext>
            </p:extLst>
          </p:nvPr>
        </p:nvGraphicFramePr>
        <p:xfrm>
          <a:off x="7193419" y="3876614"/>
          <a:ext cx="977900" cy="419100"/>
        </p:xfrm>
        <a:graphic>
          <a:graphicData uri="http://schemas.openxmlformats.org/drawingml/2006/table">
            <a:tbl>
              <a:tblPr/>
              <a:tblGrid>
                <a:gridCol w="977900">
                  <a:extLst>
                    <a:ext uri="{9D8B030D-6E8A-4147-A177-3AD203B41FA5}">
                      <a16:colId xmlns:a16="http://schemas.microsoft.com/office/drawing/2014/main" val="2391869419"/>
                    </a:ext>
                  </a:extLst>
                </a:gridCol>
              </a:tblGrid>
              <a:tr h="413966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Gap between </a:t>
                      </a:r>
                    </a:p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 </a:t>
                      </a:r>
                      <a:r>
                        <a:rPr lang="vi-VN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</a:t>
                      </a:r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’24 vs </a:t>
                      </a:r>
                    </a:p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 </a:t>
                      </a:r>
                      <a:r>
                        <a:rPr lang="vi-VN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</a:t>
                      </a:r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’23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4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47427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B00614B9-DC7C-4B0C-FBCA-CC1B1289D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841652"/>
              </p:ext>
            </p:extLst>
          </p:nvPr>
        </p:nvGraphicFramePr>
        <p:xfrm>
          <a:off x="3610442" y="3876614"/>
          <a:ext cx="1025450" cy="419100"/>
        </p:xfrm>
        <a:graphic>
          <a:graphicData uri="http://schemas.openxmlformats.org/drawingml/2006/table">
            <a:tbl>
              <a:tblPr/>
              <a:tblGrid>
                <a:gridCol w="1025450">
                  <a:extLst>
                    <a:ext uri="{9D8B030D-6E8A-4147-A177-3AD203B41FA5}">
                      <a16:colId xmlns:a16="http://schemas.microsoft.com/office/drawing/2014/main" val="4074815098"/>
                    </a:ext>
                  </a:extLst>
                </a:gridCol>
              </a:tblGrid>
              <a:tr h="41418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Gap between </a:t>
                      </a:r>
                    </a:p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 </a:t>
                      </a:r>
                      <a:r>
                        <a:rPr lang="vi-VN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</a:t>
                      </a:r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’24 vs </a:t>
                      </a:r>
                    </a:p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 </a:t>
                      </a:r>
                      <a:r>
                        <a:rPr lang="vi-VN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</a:t>
                      </a:r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’23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4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877939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35DAD20F-5125-9405-FDE2-E4DEE906C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655220"/>
              </p:ext>
            </p:extLst>
          </p:nvPr>
        </p:nvGraphicFramePr>
        <p:xfrm>
          <a:off x="3610442" y="1249416"/>
          <a:ext cx="1025450" cy="419100"/>
        </p:xfrm>
        <a:graphic>
          <a:graphicData uri="http://schemas.openxmlformats.org/drawingml/2006/table">
            <a:tbl>
              <a:tblPr/>
              <a:tblGrid>
                <a:gridCol w="1025450">
                  <a:extLst>
                    <a:ext uri="{9D8B030D-6E8A-4147-A177-3AD203B41FA5}">
                      <a16:colId xmlns:a16="http://schemas.microsoft.com/office/drawing/2014/main" val="2026662761"/>
                    </a:ext>
                  </a:extLst>
                </a:gridCol>
              </a:tblGrid>
              <a:tr h="41418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Gap between </a:t>
                      </a:r>
                    </a:p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 </a:t>
                      </a:r>
                      <a:r>
                        <a:rPr lang="vi-VN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</a:t>
                      </a:r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’24 vs </a:t>
                      </a:r>
                    </a:p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 </a:t>
                      </a:r>
                      <a:r>
                        <a:rPr lang="vi-VN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</a:t>
                      </a:r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’23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4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4376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74575676-A27C-0855-81DD-436852086B68}"/>
              </a:ext>
            </a:extLst>
          </p:cNvPr>
          <p:cNvSpPr/>
          <p:nvPr/>
        </p:nvSpPr>
        <p:spPr>
          <a:xfrm>
            <a:off x="4865369" y="1660361"/>
            <a:ext cx="3348991" cy="1868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F96519-5649-4CE8-FBD9-257ABFB1BA29}"/>
              </a:ext>
            </a:extLst>
          </p:cNvPr>
          <p:cNvSpPr/>
          <p:nvPr/>
        </p:nvSpPr>
        <p:spPr>
          <a:xfrm>
            <a:off x="4844620" y="4287136"/>
            <a:ext cx="3369893" cy="1810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53F445A-C7E6-B105-F831-D912EFBCAA86}"/>
              </a:ext>
            </a:extLst>
          </p:cNvPr>
          <p:cNvCxnSpPr>
            <a:cxnSpLocks/>
          </p:cNvCxnSpPr>
          <p:nvPr/>
        </p:nvCxnSpPr>
        <p:spPr>
          <a:xfrm>
            <a:off x="8367341" y="948346"/>
            <a:ext cx="0" cy="5729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2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43AE02-91C3-5DC5-2BEE-8A84F88A0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28" y="310289"/>
            <a:ext cx="10259892" cy="484383"/>
          </a:xfrm>
        </p:spPr>
        <p:txBody>
          <a:bodyPr/>
          <a:lstStyle/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1CB273-5D5C-0732-A091-61307647F544}"/>
              </a:ext>
            </a:extLst>
          </p:cNvPr>
          <p:cNvGrpSpPr/>
          <p:nvPr/>
        </p:nvGrpSpPr>
        <p:grpSpPr>
          <a:xfrm>
            <a:off x="1209634" y="3280097"/>
            <a:ext cx="10730682" cy="3102429"/>
            <a:chOff x="1633516" y="3673929"/>
            <a:chExt cx="10730682" cy="3102429"/>
          </a:xfrm>
        </p:grpSpPr>
        <p:graphicFrame>
          <p:nvGraphicFramePr>
            <p:cNvPr id="8" name="Content Placeholder 3">
              <a:extLst>
                <a:ext uri="{FF2B5EF4-FFF2-40B4-BE49-F238E27FC236}">
                  <a16:creationId xmlns:a16="http://schemas.microsoft.com/office/drawing/2014/main" id="{98E36895-61A1-0A97-3323-BF6FBD566E7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57702544"/>
                </p:ext>
              </p:extLst>
            </p:nvPr>
          </p:nvGraphicFramePr>
          <p:xfrm>
            <a:off x="1633516" y="3673929"/>
            <a:ext cx="5376227" cy="31024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9" name="Content Placeholder 3">
              <a:extLst>
                <a:ext uri="{FF2B5EF4-FFF2-40B4-BE49-F238E27FC236}">
                  <a16:creationId xmlns:a16="http://schemas.microsoft.com/office/drawing/2014/main" id="{ADF10184-96A4-FDED-54CB-D2139D0E14C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33784666"/>
                </p:ext>
              </p:extLst>
            </p:nvPr>
          </p:nvGraphicFramePr>
          <p:xfrm>
            <a:off x="6987971" y="3673929"/>
            <a:ext cx="5376227" cy="31024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33D6E39E-6EE5-02F5-F701-F3A71D4D3F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4528524"/>
              </p:ext>
            </p:extLst>
          </p:nvPr>
        </p:nvGraphicFramePr>
        <p:xfrm>
          <a:off x="2729682" y="5463303"/>
          <a:ext cx="7690586" cy="878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C77A1CF-7B64-A4BE-0881-5D1F86539EE1}"/>
              </a:ext>
            </a:extLst>
          </p:cNvPr>
          <p:cNvSpPr txBox="1"/>
          <p:nvPr/>
        </p:nvSpPr>
        <p:spPr>
          <a:xfrm>
            <a:off x="9200559" y="6471434"/>
            <a:ext cx="2956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[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B6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xx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xx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] Significant higher/lower vs MAT </a:t>
            </a:r>
            <a:r>
              <a:rPr kumimoji="0" lang="vi-V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Q3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’23 at 95%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F62954-177C-CD86-6834-CD5AC165DC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654409"/>
              </p:ext>
            </p:extLst>
          </p:nvPr>
        </p:nvGraphicFramePr>
        <p:xfrm>
          <a:off x="3886862" y="1333959"/>
          <a:ext cx="5376227" cy="3102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1F179D74-5B0E-DDAC-CF03-82BC27D313C8}"/>
              </a:ext>
            </a:extLst>
          </p:cNvPr>
          <p:cNvSpPr/>
          <p:nvPr/>
        </p:nvSpPr>
        <p:spPr>
          <a:xfrm>
            <a:off x="1295328" y="1544491"/>
            <a:ext cx="1938760" cy="366468"/>
          </a:xfrm>
          <a:prstGeom prst="rect">
            <a:avLst/>
          </a:prstGeom>
          <a:solidFill>
            <a:srgbClr val="B63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/>
              <a:t>BRAND POWER</a:t>
            </a:r>
            <a:endParaRPr lang="en-US" sz="1600" dirty="0"/>
          </a:p>
        </p:txBody>
      </p:sp>
      <p:pic>
        <p:nvPicPr>
          <p:cNvPr id="14" name="Picture 3" descr="K:\Ho Chi Minh\Client Service\Unilever\Quant\116100872 - GTS - Skin Cleansing 2014\15. Misc\2014 GTS Setup input\Showcard\Brand Logos\Skincleansing_Lifebuoy_IP.jpg">
            <a:extLst>
              <a:ext uri="{FF2B5EF4-FFF2-40B4-BE49-F238E27FC236}">
                <a16:creationId xmlns:a16="http://schemas.microsoft.com/office/drawing/2014/main" id="{42DCA213-6C31-0F07-2950-6A556DB15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5126" y="1778890"/>
            <a:ext cx="519649" cy="28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K:\Ho Chi Minh\Client Service\Unilever\Quant\116100872 - GTS - Skin Cleansing 2014\15. Misc\2014 GTS Setup input\Showcard\Brand Logos\Skincleansing_Dove_IP.jpg">
            <a:extLst>
              <a:ext uri="{FF2B5EF4-FFF2-40B4-BE49-F238E27FC236}">
                <a16:creationId xmlns:a16="http://schemas.microsoft.com/office/drawing/2014/main" id="{F0B1A2CC-1365-355B-AEB4-CC09FBCD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8888" y="1761151"/>
            <a:ext cx="434001" cy="31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42FDB5-2077-12EE-02EB-4BED1FB5EB7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5076" y="4026437"/>
            <a:ext cx="635448" cy="2502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7D0698-97E7-76B9-838B-6E63D3B8262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5835" y="1805590"/>
            <a:ext cx="414282" cy="229177"/>
          </a:xfrm>
          <a:prstGeom prst="rect">
            <a:avLst/>
          </a:prstGeom>
        </p:spPr>
      </p:pic>
      <p:pic>
        <p:nvPicPr>
          <p:cNvPr id="18" name="Picture 2" descr="Hazeline Và Con Đường Định Hình Thương Hiệu Thông Minh - Kinh Doanh Mỹ Phẩm">
            <a:extLst>
              <a:ext uri="{FF2B5EF4-FFF2-40B4-BE49-F238E27FC236}">
                <a16:creationId xmlns:a16="http://schemas.microsoft.com/office/drawing/2014/main" id="{785A08AA-7AE2-0E7A-54A8-593E5959D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7860" y="1786843"/>
            <a:ext cx="507841" cy="26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DB5550-DCC7-CAEB-9F7F-C33BFA69F91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132" y="3997762"/>
            <a:ext cx="544394" cy="3076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FF9DA2-F980-84F4-52CE-8139DF9F705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537" y="4036255"/>
            <a:ext cx="674938" cy="2306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6CD846-90C5-DC65-605F-3072BE8F5A73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912" y="4073303"/>
            <a:ext cx="610659" cy="1565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FAEE5E4-AEAD-F01F-45CB-F7AEB4D3D9D4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131" y="4079456"/>
            <a:ext cx="664380" cy="1442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63EBE1-CF57-2075-F7D1-3FF6B6D722F1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7027" y="4040916"/>
            <a:ext cx="691897" cy="2213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AC950A9-7D68-2129-B241-DE12DF17E195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8140" y="3985402"/>
            <a:ext cx="511104" cy="3323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635AAD-57DD-4B52-F306-CDC119F520DF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400" y="3911658"/>
            <a:ext cx="479820" cy="4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54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ontent Placeholder 3">
            <a:extLst>
              <a:ext uri="{FF2B5EF4-FFF2-40B4-BE49-F238E27FC236}">
                <a16:creationId xmlns:a16="http://schemas.microsoft.com/office/drawing/2014/main" id="{52B479A7-AE96-1857-B6B0-9ECC3FCA43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9486498"/>
              </p:ext>
            </p:extLst>
          </p:nvPr>
        </p:nvGraphicFramePr>
        <p:xfrm>
          <a:off x="3167161" y="5071624"/>
          <a:ext cx="6696546" cy="1459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ontent Placeholder 3">
            <a:extLst>
              <a:ext uri="{FF2B5EF4-FFF2-40B4-BE49-F238E27FC236}">
                <a16:creationId xmlns:a16="http://schemas.microsoft.com/office/drawing/2014/main" id="{745E899B-B353-13CB-2250-0155A8095A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367728"/>
              </p:ext>
            </p:extLst>
          </p:nvPr>
        </p:nvGraphicFramePr>
        <p:xfrm>
          <a:off x="3167161" y="2446006"/>
          <a:ext cx="6696546" cy="1459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119465C-E2FB-3B5B-5975-7DC9A8D4F2E9}"/>
              </a:ext>
            </a:extLst>
          </p:cNvPr>
          <p:cNvSpPr/>
          <p:nvPr/>
        </p:nvSpPr>
        <p:spPr>
          <a:xfrm>
            <a:off x="3167161" y="1221491"/>
            <a:ext cx="1292113" cy="318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06C3938-0153-B3E8-2D58-3A56AC1C66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3218911"/>
              </p:ext>
            </p:extLst>
          </p:nvPr>
        </p:nvGraphicFramePr>
        <p:xfrm>
          <a:off x="3167161" y="1501405"/>
          <a:ext cx="6696546" cy="1459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CA89E26-D896-4ED5-F8C5-DD833058CF0E}"/>
              </a:ext>
            </a:extLst>
          </p:cNvPr>
          <p:cNvSpPr/>
          <p:nvPr/>
        </p:nvSpPr>
        <p:spPr>
          <a:xfrm>
            <a:off x="3167160" y="3766711"/>
            <a:ext cx="1292113" cy="318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1A12965-276D-2EE4-6EC6-E822158C39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253987"/>
              </p:ext>
            </p:extLst>
          </p:nvPr>
        </p:nvGraphicFramePr>
        <p:xfrm>
          <a:off x="3167161" y="4036367"/>
          <a:ext cx="6696546" cy="1459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Title 2">
            <a:extLst>
              <a:ext uri="{FF2B5EF4-FFF2-40B4-BE49-F238E27FC236}">
                <a16:creationId xmlns:a16="http://schemas.microsoft.com/office/drawing/2014/main" id="{311897B8-897B-628D-4A9B-DA66F32E8540}"/>
              </a:ext>
            </a:extLst>
          </p:cNvPr>
          <p:cNvSpPr txBox="1">
            <a:spLocks/>
          </p:cNvSpPr>
          <p:nvPr/>
        </p:nvSpPr>
        <p:spPr>
          <a:xfrm>
            <a:off x="1295328" y="310289"/>
            <a:ext cx="10668072" cy="4843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7532688" algn="l"/>
              </a:tabLst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0BB35A-FEE8-2455-9BDC-5FF0EC8A95B5}"/>
              </a:ext>
            </a:extLst>
          </p:cNvPr>
          <p:cNvSpPr/>
          <p:nvPr/>
        </p:nvSpPr>
        <p:spPr>
          <a:xfrm>
            <a:off x="10915334" y="-7977"/>
            <a:ext cx="1292113" cy="3182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357469-A7F5-7B3A-0A5B-2A87F224D654}"/>
              </a:ext>
            </a:extLst>
          </p:cNvPr>
          <p:cNvSpPr txBox="1"/>
          <p:nvPr/>
        </p:nvSpPr>
        <p:spPr>
          <a:xfrm>
            <a:off x="1413711" y="1051817"/>
            <a:ext cx="45993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MEANINGFUL INDEX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DDE245-4B96-9F64-D7F1-2711D97B6F29}"/>
              </a:ext>
            </a:extLst>
          </p:cNvPr>
          <p:cNvSpPr/>
          <p:nvPr/>
        </p:nvSpPr>
        <p:spPr bwMode="ltGray">
          <a:xfrm>
            <a:off x="3167160" y="1586013"/>
            <a:ext cx="1092420" cy="1097328"/>
          </a:xfrm>
          <a:prstGeom prst="roundRect">
            <a:avLst>
              <a:gd name="adj" fmla="val 7004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lever Shilling"/>
              <a:ea typeface="+mn-ea"/>
              <a:cs typeface="+mn-cs"/>
            </a:endParaRPr>
          </a:p>
        </p:txBody>
      </p: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A28D4DB3-228F-9D9E-665B-295471DBA3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9189219"/>
              </p:ext>
            </p:extLst>
          </p:nvPr>
        </p:nvGraphicFramePr>
        <p:xfrm>
          <a:off x="3346031" y="6174514"/>
          <a:ext cx="6338806" cy="527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C73DE02-0A68-49A9-26FB-3F14F9E5A6F3}"/>
              </a:ext>
            </a:extLst>
          </p:cNvPr>
          <p:cNvSpPr txBox="1"/>
          <p:nvPr/>
        </p:nvSpPr>
        <p:spPr>
          <a:xfrm>
            <a:off x="7609614" y="3973754"/>
            <a:ext cx="2015667" cy="4001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vi-VN" sz="11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Category Average – South</a:t>
            </a:r>
            <a:br>
              <a:rPr lang="vi-VN" sz="11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9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vi-VN" sz="9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Q3:23: </a:t>
            </a:r>
            <a:r>
              <a:rPr lang="vi-VN" sz="9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102</a:t>
            </a:r>
            <a:r>
              <a:rPr lang="vi-VN" sz="9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Q3’24: </a:t>
            </a:r>
            <a:r>
              <a:rPr lang="vi-VN" sz="9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98</a:t>
            </a:r>
            <a:r>
              <a:rPr lang="en-GB" sz="9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</a:t>
            </a:r>
            <a:endParaRPr lang="en-GB" sz="3200">
              <a:solidFill>
                <a:srgbClr val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695977-94AE-6D87-8586-FABC70CB65FB}"/>
              </a:ext>
            </a:extLst>
          </p:cNvPr>
          <p:cNvSpPr txBox="1"/>
          <p:nvPr/>
        </p:nvSpPr>
        <p:spPr>
          <a:xfrm>
            <a:off x="7609614" y="1058630"/>
            <a:ext cx="2015667" cy="4001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vi-VN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Category Average – North</a:t>
            </a:r>
            <a:br>
              <a:rPr lang="vi-VN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vi-VN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Q3:23: </a:t>
            </a:r>
            <a:r>
              <a:rPr lang="vi-VN" sz="9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98</a:t>
            </a:r>
            <a:r>
              <a:rPr lang="vi-VN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; Q3’24: </a:t>
            </a:r>
            <a:r>
              <a:rPr lang="vi-VN" sz="9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104</a:t>
            </a:r>
            <a:r>
              <a:rPr lang="en-GB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</a:t>
            </a:r>
            <a:endParaRPr lang="en-GB" sz="3200" dirty="0">
              <a:solidFill>
                <a:srgbClr val="000000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5D99739-5229-DFE6-B5AA-51C7951E75CB}"/>
              </a:ext>
            </a:extLst>
          </p:cNvPr>
          <p:cNvSpPr/>
          <p:nvPr/>
        </p:nvSpPr>
        <p:spPr bwMode="ltGray">
          <a:xfrm>
            <a:off x="3167161" y="4118093"/>
            <a:ext cx="1092420" cy="1124397"/>
          </a:xfrm>
          <a:prstGeom prst="roundRect">
            <a:avLst>
              <a:gd name="adj" fmla="val 7004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lever Shillin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748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CE911A-FCBD-FDD5-B5CA-C97C06B9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" descr="K:\Ho Chi Minh\Client Service\Unilever\Quant\116100872 - GTS - Skin Cleansing 2014\15. Misc\2014 GTS Setup input\Showcard\Brand Logos\Skincleansing_Lifebuoy_IP.jpg">
            <a:extLst>
              <a:ext uri="{FF2B5EF4-FFF2-40B4-BE49-F238E27FC236}">
                <a16:creationId xmlns:a16="http://schemas.microsoft.com/office/drawing/2014/main" id="{20CC4F82-1C70-444C-DD4A-3FBB13A84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1210" y="1257348"/>
            <a:ext cx="876312" cy="47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76F7FA-44CD-FD9E-6938-6E59C1881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981099"/>
              </p:ext>
            </p:extLst>
          </p:nvPr>
        </p:nvGraphicFramePr>
        <p:xfrm>
          <a:off x="1530114" y="1913246"/>
          <a:ext cx="3302589" cy="4133478"/>
        </p:xfrm>
        <a:graphic>
          <a:graphicData uri="http://schemas.openxmlformats.org/drawingml/2006/table">
            <a:tbl>
              <a:tblPr/>
              <a:tblGrid>
                <a:gridCol w="3302589">
                  <a:extLst>
                    <a:ext uri="{9D8B030D-6E8A-4147-A177-3AD203B41FA5}">
                      <a16:colId xmlns:a16="http://schemas.microsoft.com/office/drawing/2014/main" val="2724916637"/>
                    </a:ext>
                  </a:extLst>
                </a:gridCol>
              </a:tblGrid>
              <a:tr h="3837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 IMAGE PROFILES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4734963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Leave your skin really soft and smooth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6198154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Give you glowing skin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97226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 suitable for the whole family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7307463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Effectively nourish your skin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3861167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Have better fragrances than other brands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9368961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Moisturise your skin better than other brands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0236261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Effectively make your skin fairer/lighter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4427072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Have a more attractive packaging than other brands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870443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 recommended by dermatologists/doctors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5401517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Protect effectively from germs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2577885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 more gentle and mild than other brands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268203"/>
                  </a:ext>
                </a:extLst>
              </a:tr>
              <a:tr h="31247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 more natural than other brands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736138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4A9CBBC-E15C-4060-7268-11BB7DDB01E4}"/>
              </a:ext>
            </a:extLst>
          </p:cNvPr>
          <p:cNvGrpSpPr/>
          <p:nvPr/>
        </p:nvGrpSpPr>
        <p:grpSpPr>
          <a:xfrm>
            <a:off x="1100670" y="2300265"/>
            <a:ext cx="420624" cy="3775979"/>
            <a:chOff x="0" y="1580666"/>
            <a:chExt cx="420624" cy="4200942"/>
          </a:xfrm>
          <a:solidFill>
            <a:srgbClr val="92D050"/>
          </a:solidFill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754A6BDE-DE39-C52E-D48C-4C2E5FFA77CB}"/>
                </a:ext>
              </a:extLst>
            </p:cNvPr>
            <p:cNvSpPr/>
            <p:nvPr/>
          </p:nvSpPr>
          <p:spPr bwMode="ltGray">
            <a:xfrm rot="10800000">
              <a:off x="0" y="1580666"/>
              <a:ext cx="420624" cy="4200942"/>
            </a:xfrm>
            <a:prstGeom prst="downArrow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E78C2E-E8F9-09ED-20CE-426780EF0D89}"/>
                </a:ext>
              </a:extLst>
            </p:cNvPr>
            <p:cNvSpPr txBox="1"/>
            <p:nvPr/>
          </p:nvSpPr>
          <p:spPr>
            <a:xfrm rot="16200000">
              <a:off x="-1805620" y="3682003"/>
              <a:ext cx="4021603" cy="16927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Relative importance to Meaningfulness 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2D6B984-3FDD-2996-1EC4-2971ECC7A69B}"/>
              </a:ext>
            </a:extLst>
          </p:cNvPr>
          <p:cNvSpPr/>
          <p:nvPr/>
        </p:nvSpPr>
        <p:spPr bwMode="ltGray">
          <a:xfrm>
            <a:off x="4983149" y="1813066"/>
            <a:ext cx="963816" cy="34047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 </a:t>
            </a:r>
            <a:r>
              <a:rPr lang="vi-VN" sz="1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</a:t>
            </a:r>
            <a:r>
              <a:rPr lang="en-US" sz="1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’23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184DD-0722-F0A7-6785-0E6B8A9D7B7F}"/>
              </a:ext>
            </a:extLst>
          </p:cNvPr>
          <p:cNvSpPr/>
          <p:nvPr/>
        </p:nvSpPr>
        <p:spPr bwMode="ltGray">
          <a:xfrm>
            <a:off x="6025164" y="1813066"/>
            <a:ext cx="963816" cy="340476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 </a:t>
            </a:r>
            <a:r>
              <a:rPr lang="vi-VN" sz="1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</a:t>
            </a:r>
            <a:r>
              <a:rPr lang="en-US" sz="1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’24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85819-B6E8-2869-8EFC-3987DCF34BAA}"/>
              </a:ext>
            </a:extLst>
          </p:cNvPr>
          <p:cNvSpPr txBox="1"/>
          <p:nvPr/>
        </p:nvSpPr>
        <p:spPr>
          <a:xfrm>
            <a:off x="1624384" y="6120192"/>
            <a:ext cx="533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u="none" strike="noStrike" kern="1200" cap="none" spc="0" normalizeH="0" baseline="0" noProof="0">
                <a:ln>
                  <a:noFill/>
                </a:ln>
                <a:solidFill>
                  <a:srgbClr val="00243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C9EF0-D39C-2A2F-0653-A5320E5705B8}"/>
              </a:ext>
            </a:extLst>
          </p:cNvPr>
          <p:cNvSpPr txBox="1"/>
          <p:nvPr/>
        </p:nvSpPr>
        <p:spPr>
          <a:xfrm>
            <a:off x="4864887" y="6120192"/>
            <a:ext cx="1020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(</a:t>
            </a:r>
            <a:r>
              <a:rPr kumimoji="0" lang="vi-VN" sz="1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1496</a:t>
            </a:r>
            <a:r>
              <a:rPr kumimoji="0" lang="en-US" sz="1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344D8055-7F0A-1F4A-75EC-68F7CFA669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1037852"/>
              </p:ext>
            </p:extLst>
          </p:nvPr>
        </p:nvGraphicFramePr>
        <p:xfrm>
          <a:off x="4808641" y="2300265"/>
          <a:ext cx="1164606" cy="3724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1D204FA-05E6-9BEA-B303-39466781B17C}"/>
              </a:ext>
            </a:extLst>
          </p:cNvPr>
          <p:cNvSpPr txBox="1"/>
          <p:nvPr/>
        </p:nvSpPr>
        <p:spPr>
          <a:xfrm>
            <a:off x="5990166" y="6120192"/>
            <a:ext cx="1020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(1499)</a:t>
            </a:r>
          </a:p>
        </p:txBody>
      </p:sp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23A7768F-EFB7-B7B8-8904-34B06460CC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9755479"/>
              </p:ext>
            </p:extLst>
          </p:nvPr>
        </p:nvGraphicFramePr>
        <p:xfrm>
          <a:off x="5885283" y="2300265"/>
          <a:ext cx="1164606" cy="3724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4911EBFF-91B8-B565-ECD1-6D52ED96D230}"/>
              </a:ext>
            </a:extLst>
          </p:cNvPr>
          <p:cNvSpPr/>
          <p:nvPr/>
        </p:nvSpPr>
        <p:spPr>
          <a:xfrm rot="7269228">
            <a:off x="5038397" y="6589698"/>
            <a:ext cx="109728" cy="109728"/>
          </a:xfrm>
          <a:prstGeom prst="ellipse">
            <a:avLst/>
          </a:prstGeom>
          <a:solidFill>
            <a:srgbClr val="4FC1E9"/>
          </a:solidFill>
          <a:ln w="12700" cap="flat" cmpd="sng" algn="ctr">
            <a:solidFill>
              <a:srgbClr val="4FC1E9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321090-AB3A-FEC8-3D9C-7EAD47578466}"/>
              </a:ext>
            </a:extLst>
          </p:cNvPr>
          <p:cNvSpPr txBox="1"/>
          <p:nvPr/>
        </p:nvSpPr>
        <p:spPr>
          <a:xfrm>
            <a:off x="5202127" y="6566008"/>
            <a:ext cx="11261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Defined attribute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828839-275D-6539-D9C2-9B61837E0E30}"/>
              </a:ext>
            </a:extLst>
          </p:cNvPr>
          <p:cNvCxnSpPr/>
          <p:nvPr/>
        </p:nvCxnSpPr>
        <p:spPr>
          <a:xfrm>
            <a:off x="7169284" y="1813066"/>
            <a:ext cx="0" cy="4553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0EDA8E1-80BD-2942-C4E7-F7159FA93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55512"/>
              </p:ext>
            </p:extLst>
          </p:nvPr>
        </p:nvGraphicFramePr>
        <p:xfrm>
          <a:off x="7355643" y="1863831"/>
          <a:ext cx="4542186" cy="4362915"/>
        </p:xfrm>
        <a:graphic>
          <a:graphicData uri="http://schemas.openxmlformats.org/drawingml/2006/table">
            <a:tbl>
              <a:tblPr/>
              <a:tblGrid>
                <a:gridCol w="2713390">
                  <a:extLst>
                    <a:ext uri="{9D8B030D-6E8A-4147-A177-3AD203B41FA5}">
                      <a16:colId xmlns:a16="http://schemas.microsoft.com/office/drawing/2014/main" val="4240411044"/>
                    </a:ext>
                  </a:extLst>
                </a:gridCol>
                <a:gridCol w="457199">
                  <a:extLst>
                    <a:ext uri="{9D8B030D-6E8A-4147-A177-3AD203B41FA5}">
                      <a16:colId xmlns:a16="http://schemas.microsoft.com/office/drawing/2014/main" val="3739707618"/>
                    </a:ext>
                  </a:extLst>
                </a:gridCol>
                <a:gridCol w="457199">
                  <a:extLst>
                    <a:ext uri="{9D8B030D-6E8A-4147-A177-3AD203B41FA5}">
                      <a16:colId xmlns:a16="http://schemas.microsoft.com/office/drawing/2014/main" val="930312997"/>
                    </a:ext>
                  </a:extLst>
                </a:gridCol>
                <a:gridCol w="457199">
                  <a:extLst>
                    <a:ext uri="{9D8B030D-6E8A-4147-A177-3AD203B41FA5}">
                      <a16:colId xmlns:a16="http://schemas.microsoft.com/office/drawing/2014/main" val="3886942800"/>
                    </a:ext>
                  </a:extLst>
                </a:gridCol>
                <a:gridCol w="457199">
                  <a:extLst>
                    <a:ext uri="{9D8B030D-6E8A-4147-A177-3AD203B41FA5}">
                      <a16:colId xmlns:a16="http://schemas.microsoft.com/office/drawing/2014/main" val="958473963"/>
                    </a:ext>
                  </a:extLst>
                </a:gridCol>
              </a:tblGrid>
              <a:tr h="425605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SKINCLEANSING - RELATIVE IMPORTANCE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MEANINGFUL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DIFFERENT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705836"/>
                  </a:ext>
                </a:extLst>
              </a:tr>
              <a:tr h="425605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Imagery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MAT Q3'23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MAT Q3'24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MAT Q3'23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MAT Q3'24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967646"/>
                  </a:ext>
                </a:extLst>
              </a:tr>
              <a:tr h="242778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Leave your skin really soft and smooth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1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892762"/>
                  </a:ext>
                </a:extLst>
              </a:tr>
              <a:tr h="242778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Give you glowing skin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6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615757"/>
                  </a:ext>
                </a:extLst>
              </a:tr>
              <a:tr h="242778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 suitable for the whole family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1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49799"/>
                  </a:ext>
                </a:extLst>
              </a:tr>
              <a:tr h="242778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Effectively nourish your skin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97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6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906418"/>
                  </a:ext>
                </a:extLst>
              </a:tr>
              <a:tr h="242778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Have better fragrances than other brands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867540"/>
                  </a:ext>
                </a:extLst>
              </a:tr>
              <a:tr h="39727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Moisturise your skin better than other brands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6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6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194124"/>
                  </a:ext>
                </a:extLst>
              </a:tr>
              <a:tr h="242778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Effectively make your skin fairer/lighter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6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499000"/>
                  </a:ext>
                </a:extLst>
              </a:tr>
              <a:tr h="425605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Have a more attractive packaging than other brands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948501"/>
                  </a:ext>
                </a:extLst>
              </a:tr>
              <a:tr h="39727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 recommended by dermatologists/doctors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0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611647"/>
                  </a:ext>
                </a:extLst>
              </a:tr>
              <a:tr h="242778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Protect effectively from germs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97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9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460078"/>
                  </a:ext>
                </a:extLst>
              </a:tr>
              <a:tr h="242778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 more gentle and mild than other brands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1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97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882499"/>
                  </a:ext>
                </a:extLst>
              </a:tr>
              <a:tr h="242778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 more natural than other brands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1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53514"/>
                  </a:ext>
                </a:extLst>
              </a:tr>
            </a:tbl>
          </a:graphicData>
        </a:graphic>
      </p:graphicFrame>
      <p:sp>
        <p:nvSpPr>
          <p:cNvPr id="29" name="Oval 28">
            <a:extLst>
              <a:ext uri="{FF2B5EF4-FFF2-40B4-BE49-F238E27FC236}">
                <a16:creationId xmlns:a16="http://schemas.microsoft.com/office/drawing/2014/main" id="{71692EB3-6C51-4F69-42B6-D8A21DC0BDBC}"/>
              </a:ext>
            </a:extLst>
          </p:cNvPr>
          <p:cNvSpPr/>
          <p:nvPr/>
        </p:nvSpPr>
        <p:spPr>
          <a:xfrm rot="7269228">
            <a:off x="6895103" y="3019570"/>
            <a:ext cx="109728" cy="109728"/>
          </a:xfrm>
          <a:prstGeom prst="ellipse">
            <a:avLst/>
          </a:prstGeom>
          <a:solidFill>
            <a:srgbClr val="4FC1E9"/>
          </a:solidFill>
          <a:ln w="12700" cap="flat" cmpd="sng" algn="ctr">
            <a:solidFill>
              <a:srgbClr val="4FC1E9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38F56A9-AABA-7D7B-8E4E-E77D1C36A8A1}"/>
              </a:ext>
            </a:extLst>
          </p:cNvPr>
          <p:cNvSpPr/>
          <p:nvPr/>
        </p:nvSpPr>
        <p:spPr>
          <a:xfrm rot="7269228">
            <a:off x="5811671" y="3019570"/>
            <a:ext cx="109728" cy="109728"/>
          </a:xfrm>
          <a:prstGeom prst="ellipse">
            <a:avLst/>
          </a:prstGeom>
          <a:solidFill>
            <a:srgbClr val="4FC1E9"/>
          </a:solidFill>
          <a:ln w="12700" cap="flat" cmpd="sng" algn="ctr">
            <a:solidFill>
              <a:srgbClr val="4FC1E9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C5E064E-14F4-79DE-0E65-4913059000EE}"/>
              </a:ext>
            </a:extLst>
          </p:cNvPr>
          <p:cNvSpPr/>
          <p:nvPr/>
        </p:nvSpPr>
        <p:spPr>
          <a:xfrm rot="7269228">
            <a:off x="6969534" y="4883812"/>
            <a:ext cx="109728" cy="109728"/>
          </a:xfrm>
          <a:prstGeom prst="ellipse">
            <a:avLst/>
          </a:prstGeom>
          <a:solidFill>
            <a:srgbClr val="4FC1E9"/>
          </a:solidFill>
          <a:ln w="12700" cap="flat" cmpd="sng" algn="ctr">
            <a:solidFill>
              <a:srgbClr val="4FC1E9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9D0832-832F-0531-6A40-5EC00CA689C5}"/>
              </a:ext>
            </a:extLst>
          </p:cNvPr>
          <p:cNvSpPr/>
          <p:nvPr/>
        </p:nvSpPr>
        <p:spPr>
          <a:xfrm rot="7269228">
            <a:off x="5811671" y="4883812"/>
            <a:ext cx="109728" cy="109728"/>
          </a:xfrm>
          <a:prstGeom prst="ellipse">
            <a:avLst/>
          </a:prstGeom>
          <a:solidFill>
            <a:srgbClr val="4FC1E9"/>
          </a:solidFill>
          <a:ln w="12700" cap="flat" cmpd="sng" algn="ctr">
            <a:solidFill>
              <a:srgbClr val="4FC1E9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9B0B44B-FCC5-D9CD-B006-F702D8D6FCB1}"/>
              </a:ext>
            </a:extLst>
          </p:cNvPr>
          <p:cNvSpPr/>
          <p:nvPr/>
        </p:nvSpPr>
        <p:spPr>
          <a:xfrm rot="7269228">
            <a:off x="5793827" y="5181204"/>
            <a:ext cx="109728" cy="109728"/>
          </a:xfrm>
          <a:prstGeom prst="ellipse">
            <a:avLst/>
          </a:prstGeom>
          <a:solidFill>
            <a:srgbClr val="4FC1E9"/>
          </a:solidFill>
          <a:ln w="12700" cap="flat" cmpd="sng" algn="ctr">
            <a:solidFill>
              <a:srgbClr val="4FC1E9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13E19D-3BFD-5B96-2827-5EB48B52D6A4}"/>
              </a:ext>
            </a:extLst>
          </p:cNvPr>
          <p:cNvSpPr/>
          <p:nvPr/>
        </p:nvSpPr>
        <p:spPr>
          <a:xfrm rot="7269228">
            <a:off x="6856986" y="5181204"/>
            <a:ext cx="109728" cy="109728"/>
          </a:xfrm>
          <a:prstGeom prst="ellipse">
            <a:avLst/>
          </a:prstGeom>
          <a:solidFill>
            <a:srgbClr val="4FC1E9"/>
          </a:solidFill>
          <a:ln w="12700" cap="flat" cmpd="sng" algn="ctr">
            <a:solidFill>
              <a:srgbClr val="4FC1E9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271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F9BEB0-1206-984D-7C09-E025D7E69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A177273A-B019-28DB-4922-54E92308A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376026"/>
              </p:ext>
            </p:extLst>
          </p:nvPr>
        </p:nvGraphicFramePr>
        <p:xfrm>
          <a:off x="2913356" y="1481827"/>
          <a:ext cx="3306422" cy="1146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66816F7C-95EC-8FD6-C2E6-AD07E09C33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4729161"/>
              </p:ext>
            </p:extLst>
          </p:nvPr>
        </p:nvGraphicFramePr>
        <p:xfrm>
          <a:off x="1538554" y="1632864"/>
          <a:ext cx="1371600" cy="904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7" name="Picture 3" descr="K:\Ho Chi Minh\Client Service\Unilever\Quant\116100872 - GTS - Skin Cleansing 2014\15. Misc\2014 GTS Setup input\Showcard\Brand Logos\Skincleansing_Lifebuoy_IP.jpg">
            <a:extLst>
              <a:ext uri="{FF2B5EF4-FFF2-40B4-BE49-F238E27FC236}">
                <a16:creationId xmlns:a16="http://schemas.microsoft.com/office/drawing/2014/main" id="{0F3AF5E1-CDFE-B4CE-46D0-E9F42B0CC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7596" y="1109378"/>
            <a:ext cx="519649" cy="28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K:\Ho Chi Minh\Client Service\Unilever\Quant\116100872 - GTS - Skin Cleansing 2014\15. Misc\2014 GTS Setup input\Showcard\Brand Logos\Skincleansing_Dove_IP.jpg">
            <a:extLst>
              <a:ext uri="{FF2B5EF4-FFF2-40B4-BE49-F238E27FC236}">
                <a16:creationId xmlns:a16="http://schemas.microsoft.com/office/drawing/2014/main" id="{6DF65744-D7BF-7DDB-DAA8-FB213ED36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6432" y="2620467"/>
            <a:ext cx="434001" cy="31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88D43A-1B9F-F459-F51F-D6039BC22AD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7249" y="2620467"/>
            <a:ext cx="635448" cy="2502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66C2A3-B8B6-3997-BFFC-478E0418BC7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7832" y="4076223"/>
            <a:ext cx="414282" cy="229177"/>
          </a:xfrm>
          <a:prstGeom prst="rect">
            <a:avLst/>
          </a:prstGeom>
        </p:spPr>
      </p:pic>
      <p:pic>
        <p:nvPicPr>
          <p:cNvPr id="21" name="Picture 2" descr="Hazeline Và Con Đường Định Hình Thương Hiệu Thông Minh - Kinh Doanh Mỹ Phẩm">
            <a:extLst>
              <a:ext uri="{FF2B5EF4-FFF2-40B4-BE49-F238E27FC236}">
                <a16:creationId xmlns:a16="http://schemas.microsoft.com/office/drawing/2014/main" id="{0B2CBC56-E630-79E4-17DE-163A2B557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2540" y="4192952"/>
            <a:ext cx="507841" cy="26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323EE7-143F-D961-9BF1-1BAE63DA61C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211" y="1096860"/>
            <a:ext cx="544394" cy="307613"/>
          </a:xfrm>
          <a:prstGeom prst="rect">
            <a:avLst/>
          </a:prstGeom>
        </p:spPr>
      </p:pic>
      <p:graphicFrame>
        <p:nvGraphicFramePr>
          <p:cNvPr id="23" name="Content Placeholder 3">
            <a:extLst>
              <a:ext uri="{FF2B5EF4-FFF2-40B4-BE49-F238E27FC236}">
                <a16:creationId xmlns:a16="http://schemas.microsoft.com/office/drawing/2014/main" id="{0A28C7D4-93CF-3AD3-D84E-708FA961E0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389822"/>
              </p:ext>
            </p:extLst>
          </p:nvPr>
        </p:nvGraphicFramePr>
        <p:xfrm>
          <a:off x="8232205" y="1481968"/>
          <a:ext cx="3306422" cy="1146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4" name="Content Placeholder 3">
            <a:extLst>
              <a:ext uri="{FF2B5EF4-FFF2-40B4-BE49-F238E27FC236}">
                <a16:creationId xmlns:a16="http://schemas.microsoft.com/office/drawing/2014/main" id="{B824355A-2016-75E0-E869-E048B69E82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5670766"/>
              </p:ext>
            </p:extLst>
          </p:nvPr>
        </p:nvGraphicFramePr>
        <p:xfrm>
          <a:off x="6857403" y="1633005"/>
          <a:ext cx="1371600" cy="904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5" name="Content Placeholder 3">
            <a:extLst>
              <a:ext uri="{FF2B5EF4-FFF2-40B4-BE49-F238E27FC236}">
                <a16:creationId xmlns:a16="http://schemas.microsoft.com/office/drawing/2014/main" id="{1A1F6492-0E5E-D087-BF7D-95D3024E8F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141929"/>
              </p:ext>
            </p:extLst>
          </p:nvPr>
        </p:nvGraphicFramePr>
        <p:xfrm>
          <a:off x="8232205" y="3041275"/>
          <a:ext cx="3306422" cy="1146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id="{F63EFA6A-4A7D-08E6-67FC-20E0DF8153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8737693"/>
              </p:ext>
            </p:extLst>
          </p:nvPr>
        </p:nvGraphicFramePr>
        <p:xfrm>
          <a:off x="6857403" y="3192312"/>
          <a:ext cx="1371600" cy="904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27" name="Content Placeholder 3">
            <a:extLst>
              <a:ext uri="{FF2B5EF4-FFF2-40B4-BE49-F238E27FC236}">
                <a16:creationId xmlns:a16="http://schemas.microsoft.com/office/drawing/2014/main" id="{9EF5232E-E5F5-E8AD-FE61-42BB004C1A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8942797"/>
              </p:ext>
            </p:extLst>
          </p:nvPr>
        </p:nvGraphicFramePr>
        <p:xfrm>
          <a:off x="2913356" y="3041758"/>
          <a:ext cx="3306422" cy="1146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8" name="Content Placeholder 3">
            <a:extLst>
              <a:ext uri="{FF2B5EF4-FFF2-40B4-BE49-F238E27FC236}">
                <a16:creationId xmlns:a16="http://schemas.microsoft.com/office/drawing/2014/main" id="{B39FE952-8AEC-89AB-431B-2F788070FC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8431749"/>
              </p:ext>
            </p:extLst>
          </p:nvPr>
        </p:nvGraphicFramePr>
        <p:xfrm>
          <a:off x="1538554" y="3192795"/>
          <a:ext cx="1371600" cy="904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6EFF7B9A-D59D-59DD-BAD7-10A8739A17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631319"/>
              </p:ext>
            </p:extLst>
          </p:nvPr>
        </p:nvGraphicFramePr>
        <p:xfrm>
          <a:off x="8272051" y="4471818"/>
          <a:ext cx="3306422" cy="1146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30" name="Content Placeholder 3">
            <a:extLst>
              <a:ext uri="{FF2B5EF4-FFF2-40B4-BE49-F238E27FC236}">
                <a16:creationId xmlns:a16="http://schemas.microsoft.com/office/drawing/2014/main" id="{78058A96-FA6C-1634-7B48-8C804ACC0C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5174854"/>
              </p:ext>
            </p:extLst>
          </p:nvPr>
        </p:nvGraphicFramePr>
        <p:xfrm>
          <a:off x="6897249" y="4622855"/>
          <a:ext cx="1371600" cy="904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31" name="Content Placeholder 3">
            <a:extLst>
              <a:ext uri="{FF2B5EF4-FFF2-40B4-BE49-F238E27FC236}">
                <a16:creationId xmlns:a16="http://schemas.microsoft.com/office/drawing/2014/main" id="{03FFEDB1-5D5A-1E5C-FA02-910863A479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463000"/>
              </p:ext>
            </p:extLst>
          </p:nvPr>
        </p:nvGraphicFramePr>
        <p:xfrm>
          <a:off x="2953202" y="4472301"/>
          <a:ext cx="3306422" cy="1146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32" name="Content Placeholder 3">
            <a:extLst>
              <a:ext uri="{FF2B5EF4-FFF2-40B4-BE49-F238E27FC236}">
                <a16:creationId xmlns:a16="http://schemas.microsoft.com/office/drawing/2014/main" id="{EA4C58AA-4D9D-8C6C-36AD-7209347D69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0275768"/>
              </p:ext>
            </p:extLst>
          </p:nvPr>
        </p:nvGraphicFramePr>
        <p:xfrm>
          <a:off x="1578400" y="4623338"/>
          <a:ext cx="1371600" cy="904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4C5BBE93-277F-995B-B4CF-01A8BA6C621C}"/>
              </a:ext>
            </a:extLst>
          </p:cNvPr>
          <p:cNvSpPr txBox="1"/>
          <p:nvPr/>
        </p:nvSpPr>
        <p:spPr>
          <a:xfrm>
            <a:off x="8892616" y="6289865"/>
            <a:ext cx="3363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prstClr val="black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[</a:t>
            </a:r>
            <a:r>
              <a:rPr lang="en-US" sz="1000" dirty="0">
                <a:solidFill>
                  <a:srgbClr val="00B60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xx</a:t>
            </a:r>
            <a:r>
              <a:rPr lang="en-US" sz="1000" dirty="0">
                <a:solidFill>
                  <a:prstClr val="black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/</a:t>
            </a:r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xx</a:t>
            </a:r>
            <a:r>
              <a:rPr lang="en-US" sz="1000" dirty="0">
                <a:solidFill>
                  <a:prstClr val="black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] Significant higher/lower vs MAT Q3’23 at 95%</a:t>
            </a:r>
          </a:p>
        </p:txBody>
      </p:sp>
      <p:graphicFrame>
        <p:nvGraphicFramePr>
          <p:cNvPr id="38" name="Content Placeholder 3">
            <a:extLst>
              <a:ext uri="{FF2B5EF4-FFF2-40B4-BE49-F238E27FC236}">
                <a16:creationId xmlns:a16="http://schemas.microsoft.com/office/drawing/2014/main" id="{C86F9962-8BF9-4330-7087-6DC86991B8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8085090"/>
              </p:ext>
            </p:extLst>
          </p:nvPr>
        </p:nvGraphicFramePr>
        <p:xfrm>
          <a:off x="3310291" y="5326782"/>
          <a:ext cx="6587448" cy="904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39" name="Content Placeholder 3">
            <a:extLst>
              <a:ext uri="{FF2B5EF4-FFF2-40B4-BE49-F238E27FC236}">
                <a16:creationId xmlns:a16="http://schemas.microsoft.com/office/drawing/2014/main" id="{D3C0AB19-C3F7-431F-6B2A-DDE4F6119D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4045156"/>
              </p:ext>
            </p:extLst>
          </p:nvPr>
        </p:nvGraphicFramePr>
        <p:xfrm>
          <a:off x="3312175" y="5540902"/>
          <a:ext cx="6583680" cy="904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</p:spTree>
    <p:extLst>
      <p:ext uri="{BB962C8B-B14F-4D97-AF65-F5344CB8AC3E}">
        <p14:creationId xmlns:p14="http://schemas.microsoft.com/office/powerpoint/2010/main" val="320731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025105-688C-9021-0208-A415A9904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E8AF77-921B-4EAD-EE47-5B96F4D44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556382"/>
              </p:ext>
            </p:extLst>
          </p:nvPr>
        </p:nvGraphicFramePr>
        <p:xfrm>
          <a:off x="5431973" y="3591392"/>
          <a:ext cx="6389909" cy="8938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9699">
                  <a:extLst>
                    <a:ext uri="{9D8B030D-6E8A-4147-A177-3AD203B41FA5}">
                      <a16:colId xmlns:a16="http://schemas.microsoft.com/office/drawing/2014/main" val="2851981895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4211990606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2791120891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3690418550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1573923038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2450112665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4155314832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3304881254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1566743040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1241647445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261339972"/>
                    </a:ext>
                  </a:extLst>
                </a:gridCol>
              </a:tblGrid>
              <a:tr h="3280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(quarterly)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Q2’22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Q4’22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Q1’23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Q2’23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Q4’23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Q1’24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Q2’24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Q3’24</a:t>
                      </a:r>
                      <a:endParaRPr lang="en-US"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334649"/>
                  </a:ext>
                </a:extLst>
              </a:tr>
              <a:tr h="2829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Affinity MS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3.49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3.57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3.76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3.69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3.71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3.72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627004"/>
                  </a:ext>
                </a:extLst>
              </a:tr>
              <a:tr h="2829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Meet Needs MS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8.00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7.98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8.31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9727973"/>
                  </a:ext>
                </a:extLst>
              </a:tr>
            </a:tbl>
          </a:graphicData>
        </a:graphic>
      </p:graphicFrame>
      <p:pic>
        <p:nvPicPr>
          <p:cNvPr id="8" name="Picture 3" descr="K:\Ho Chi Minh\Client Service\Unilever\Quant\116100872 - GTS - Skin Cleansing 2014\15. Misc\2014 GTS Setup input\Showcard\Brand Logos\Skincleansing_Lifebuoy_IP.jpg">
            <a:extLst>
              <a:ext uri="{FF2B5EF4-FFF2-40B4-BE49-F238E27FC236}">
                <a16:creationId xmlns:a16="http://schemas.microsoft.com/office/drawing/2014/main" id="{F22072E1-6845-78DF-AE7D-263CCB2F2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6225" y="934026"/>
            <a:ext cx="643267" cy="34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1FCB913-9FC7-4E52-0D9A-46DB2A015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978502"/>
              </p:ext>
            </p:extLst>
          </p:nvPr>
        </p:nvGraphicFramePr>
        <p:xfrm>
          <a:off x="5431971" y="5216847"/>
          <a:ext cx="6389906" cy="8938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9696">
                  <a:extLst>
                    <a:ext uri="{9D8B030D-6E8A-4147-A177-3AD203B41FA5}">
                      <a16:colId xmlns:a16="http://schemas.microsoft.com/office/drawing/2014/main" val="2851981895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4211990606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2791120891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3690418550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1573923038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2450112665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4155314832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3304881254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1566743040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1241647445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318901196"/>
                    </a:ext>
                  </a:extLst>
                </a:gridCol>
              </a:tblGrid>
              <a:tr h="3280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(quarterly)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Q2’22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Q4’22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Q1’23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Q2’23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Q4’23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Q1’24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Q2’24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Q3’24</a:t>
                      </a:r>
                      <a:endParaRPr lang="en-US"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334649"/>
                  </a:ext>
                </a:extLst>
              </a:tr>
              <a:tr h="2829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Unique MS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7.77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7.83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7.67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7.67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7.69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7.91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8.04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627004"/>
                  </a:ext>
                </a:extLst>
              </a:tr>
              <a:tr h="2829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Dynamic MS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7.86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7.88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7.76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7.93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8.17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8.07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80139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62C523A-4D3F-CBE1-9EAF-7D2393960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487714"/>
              </p:ext>
            </p:extLst>
          </p:nvPr>
        </p:nvGraphicFramePr>
        <p:xfrm>
          <a:off x="5431971" y="1967602"/>
          <a:ext cx="6389910" cy="8938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9700">
                  <a:extLst>
                    <a:ext uri="{9D8B030D-6E8A-4147-A177-3AD203B41FA5}">
                      <a16:colId xmlns:a16="http://schemas.microsoft.com/office/drawing/2014/main" val="2851981895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4211990606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2791120891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3690418550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1573923038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2450112665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4155314832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3304881254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1566743040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1241647445"/>
                    </a:ext>
                  </a:extLst>
                </a:gridCol>
                <a:gridCol w="542021">
                  <a:extLst>
                    <a:ext uri="{9D8B030D-6E8A-4147-A177-3AD203B41FA5}">
                      <a16:colId xmlns:a16="http://schemas.microsoft.com/office/drawing/2014/main" val="3711988101"/>
                    </a:ext>
                  </a:extLst>
                </a:gridCol>
              </a:tblGrid>
              <a:tr h="3280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(quarterly)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Q2’22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Q4’22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Q1’23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Q2’23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Q4’23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Q1’24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Q2’24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Q3’24</a:t>
                      </a:r>
                      <a:endParaRPr lang="en-US"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334649"/>
                  </a:ext>
                </a:extLst>
              </a:tr>
              <a:tr h="2829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658828"/>
                  </a:ext>
                </a:extLst>
              </a:tr>
              <a:tr h="2829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SPONT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89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627004"/>
                  </a:ext>
                </a:extLst>
              </a:tr>
            </a:tbl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00B9C42-50EB-A5CB-372E-28F8264101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2601304"/>
              </p:ext>
            </p:extLst>
          </p:nvPr>
        </p:nvGraphicFramePr>
        <p:xfrm>
          <a:off x="1455635" y="1684691"/>
          <a:ext cx="3584448" cy="1459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5DC00BB6-3E3F-C901-4120-1BCC680DDC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496985"/>
              </p:ext>
            </p:extLst>
          </p:nvPr>
        </p:nvGraphicFramePr>
        <p:xfrm>
          <a:off x="1455635" y="3306815"/>
          <a:ext cx="3584448" cy="1463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8F9808EC-3B90-788E-8BB8-DE042B5E87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472612"/>
              </p:ext>
            </p:extLst>
          </p:nvPr>
        </p:nvGraphicFramePr>
        <p:xfrm>
          <a:off x="1455635" y="4932270"/>
          <a:ext cx="3584448" cy="1463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36474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1CC8BA-2366-DF9E-8AC5-F29AE2CC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600" dirty="0"/>
              <a:t>What is creating challenges for Lifebuoy on Salience?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30565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811F97-2351-EA20-C15A-6B40189F5E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997" y="2257200"/>
            <a:ext cx="10946289" cy="3228975"/>
          </a:xfrm>
        </p:spPr>
        <p:txBody>
          <a:bodyPr anchor="t">
            <a:normAutofit/>
          </a:bodyPr>
          <a:lstStyle/>
          <a:p>
            <a:r>
              <a:rPr lang="en-GB"/>
              <a:t>Overall context – Shift in DS, Media spending, Driver of Salience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272822-4E6F-29B6-EE89-3578393666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0363" y="1713332"/>
            <a:ext cx="976312" cy="540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7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4496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5486A8-1144-254E-D9E3-BA2AD2699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0D8495EB-263A-274A-1304-7B1C2B641F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154289"/>
              </p:ext>
            </p:extLst>
          </p:nvPr>
        </p:nvGraphicFramePr>
        <p:xfrm>
          <a:off x="3088640" y="954469"/>
          <a:ext cx="7952985" cy="22713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7B5832-1B2C-9ECB-3DAE-197E512EEEB8}"/>
              </a:ext>
            </a:extLst>
          </p:cNvPr>
          <p:cNvSpPr txBox="1"/>
          <p:nvPr/>
        </p:nvSpPr>
        <p:spPr>
          <a:xfrm>
            <a:off x="1279667" y="4175460"/>
            <a:ext cx="127546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TV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SOV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DEFC73E-C8F8-AE27-CD41-93A6BAAEFD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2898710"/>
              </p:ext>
            </p:extLst>
          </p:nvPr>
        </p:nvGraphicFramePr>
        <p:xfrm>
          <a:off x="2889127" y="5347562"/>
          <a:ext cx="8250819" cy="1245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8C81974-44A5-D848-569C-4267B85B8957}"/>
              </a:ext>
            </a:extLst>
          </p:cNvPr>
          <p:cNvSpPr txBox="1"/>
          <p:nvPr/>
        </p:nvSpPr>
        <p:spPr>
          <a:xfrm>
            <a:off x="1238135" y="5888380"/>
            <a:ext cx="127546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A314D2-CD9A-73A2-C84C-BC6420F60049}"/>
              </a:ext>
            </a:extLst>
          </p:cNvPr>
          <p:cNvSpPr txBox="1"/>
          <p:nvPr/>
        </p:nvSpPr>
        <p:spPr>
          <a:xfrm>
            <a:off x="1279666" y="1299156"/>
            <a:ext cx="445819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Spending by channel (Unit: 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Euro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– Source: Kantar Insights Engine</a:t>
            </a:r>
          </a:p>
        </p:txBody>
      </p:sp>
      <p:graphicFrame>
        <p:nvGraphicFramePr>
          <p:cNvPr id="14" name="Content Placeholder 10">
            <a:extLst>
              <a:ext uri="{FF2B5EF4-FFF2-40B4-BE49-F238E27FC236}">
                <a16:creationId xmlns:a16="http://schemas.microsoft.com/office/drawing/2014/main" id="{A35F3E16-5B6A-1439-54F8-28345CCF87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151370"/>
              </p:ext>
            </p:extLst>
          </p:nvPr>
        </p:nvGraphicFramePr>
        <p:xfrm>
          <a:off x="10999073" y="1833832"/>
          <a:ext cx="871083" cy="1005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" name="Picture 3" descr="K:\Ho Chi Minh\Client Service\Unilever\Quant\116100872 - GTS - Skin Cleansing 2014\15. Misc\2014 GTS Setup input\Showcard\Brand Logos\Skincleansing_Lifebuoy_IP.jpg">
            <a:extLst>
              <a:ext uri="{FF2B5EF4-FFF2-40B4-BE49-F238E27FC236}">
                <a16:creationId xmlns:a16="http://schemas.microsoft.com/office/drawing/2014/main" id="{0F1B2AB6-53CF-A8F8-846A-5429BB3B5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2600" y="1571377"/>
            <a:ext cx="643267" cy="34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E06BE59-76EF-AF32-0B6E-5AE3747549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3074660"/>
              </p:ext>
            </p:extLst>
          </p:nvPr>
        </p:nvGraphicFramePr>
        <p:xfrm>
          <a:off x="2889128" y="2535450"/>
          <a:ext cx="8250819" cy="2635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0DE85B-F317-B29E-2EF5-18C65BD63C0D}"/>
              </a:ext>
            </a:extLst>
          </p:cNvPr>
          <p:cNvCxnSpPr>
            <a:cxnSpLocks/>
          </p:cNvCxnSpPr>
          <p:nvPr/>
        </p:nvCxnSpPr>
        <p:spPr>
          <a:xfrm>
            <a:off x="8116423" y="3777902"/>
            <a:ext cx="2659732" cy="405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679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5486A8-1144-254E-D9E3-BA2AD2699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7BAE676-CDA4-F844-9DF3-CE5718FFF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868139"/>
              </p:ext>
            </p:extLst>
          </p:nvPr>
        </p:nvGraphicFramePr>
        <p:xfrm>
          <a:off x="1295328" y="1172344"/>
          <a:ext cx="10740124" cy="5493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031">
                  <a:extLst>
                    <a:ext uri="{9D8B030D-6E8A-4147-A177-3AD203B41FA5}">
                      <a16:colId xmlns:a16="http://schemas.microsoft.com/office/drawing/2014/main" val="103160030"/>
                    </a:ext>
                  </a:extLst>
                </a:gridCol>
                <a:gridCol w="2685031">
                  <a:extLst>
                    <a:ext uri="{9D8B030D-6E8A-4147-A177-3AD203B41FA5}">
                      <a16:colId xmlns:a16="http://schemas.microsoft.com/office/drawing/2014/main" val="815297462"/>
                    </a:ext>
                  </a:extLst>
                </a:gridCol>
                <a:gridCol w="2685031">
                  <a:extLst>
                    <a:ext uri="{9D8B030D-6E8A-4147-A177-3AD203B41FA5}">
                      <a16:colId xmlns:a16="http://schemas.microsoft.com/office/drawing/2014/main" val="1841492922"/>
                    </a:ext>
                  </a:extLst>
                </a:gridCol>
                <a:gridCol w="2685031">
                  <a:extLst>
                    <a:ext uri="{9D8B030D-6E8A-4147-A177-3AD203B41FA5}">
                      <a16:colId xmlns:a16="http://schemas.microsoft.com/office/drawing/2014/main" val="2303336786"/>
                    </a:ext>
                  </a:extLst>
                </a:gridCol>
              </a:tblGrid>
              <a:tr h="18311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67539"/>
                  </a:ext>
                </a:extLst>
              </a:tr>
              <a:tr h="18311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694556"/>
                  </a:ext>
                </a:extLst>
              </a:tr>
              <a:tr h="18311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97184"/>
                  </a:ext>
                </a:extLst>
              </a:tr>
            </a:tbl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343B984C-67F0-2C53-AC42-B0D3289A37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8285420"/>
              </p:ext>
            </p:extLst>
          </p:nvPr>
        </p:nvGraphicFramePr>
        <p:xfrm>
          <a:off x="1146034" y="2978787"/>
          <a:ext cx="2684824" cy="183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DF8C15F-CD3F-7C84-2A15-E31F899CDD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2722602"/>
              </p:ext>
            </p:extLst>
          </p:nvPr>
        </p:nvGraphicFramePr>
        <p:xfrm>
          <a:off x="3977233" y="1146324"/>
          <a:ext cx="2684824" cy="183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C45135BC-066C-03D5-F97D-C6DA32DCF9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279467"/>
              </p:ext>
            </p:extLst>
          </p:nvPr>
        </p:nvGraphicFramePr>
        <p:xfrm>
          <a:off x="3977233" y="4788376"/>
          <a:ext cx="2684824" cy="183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48706D-757A-9612-FCEF-C22DBAB06A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8194186"/>
              </p:ext>
            </p:extLst>
          </p:nvPr>
        </p:nvGraphicFramePr>
        <p:xfrm>
          <a:off x="6663930" y="2967350"/>
          <a:ext cx="2684824" cy="183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FC09347-67D9-9313-F16F-510C125541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8953182"/>
              </p:ext>
            </p:extLst>
          </p:nvPr>
        </p:nvGraphicFramePr>
        <p:xfrm>
          <a:off x="6663930" y="1146324"/>
          <a:ext cx="2684824" cy="183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8895F30-BC13-796F-D2B5-418912DAFE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9178583"/>
              </p:ext>
            </p:extLst>
          </p:nvPr>
        </p:nvGraphicFramePr>
        <p:xfrm>
          <a:off x="6663930" y="4788376"/>
          <a:ext cx="2684824" cy="183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E4745DB3-DA81-4208-3E23-EF2004FDDB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0123030"/>
              </p:ext>
            </p:extLst>
          </p:nvPr>
        </p:nvGraphicFramePr>
        <p:xfrm>
          <a:off x="9343962" y="2967350"/>
          <a:ext cx="2684824" cy="183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967618CE-343F-ECEE-BEFB-9F420FDA20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4098898"/>
              </p:ext>
            </p:extLst>
          </p:nvPr>
        </p:nvGraphicFramePr>
        <p:xfrm>
          <a:off x="9343962" y="4788376"/>
          <a:ext cx="2684824" cy="183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0059B77F-05A6-375D-839B-A55E1416A4A5}"/>
              </a:ext>
            </a:extLst>
          </p:cNvPr>
          <p:cNvSpPr/>
          <p:nvPr/>
        </p:nvSpPr>
        <p:spPr>
          <a:xfrm>
            <a:off x="1842389" y="2534616"/>
            <a:ext cx="1292113" cy="2743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Total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0280F2-7E9B-806F-2A73-9882A3088FD3}"/>
              </a:ext>
            </a:extLst>
          </p:cNvPr>
          <p:cNvSpPr/>
          <p:nvPr/>
        </p:nvSpPr>
        <p:spPr>
          <a:xfrm>
            <a:off x="3983898" y="1175706"/>
            <a:ext cx="914400" cy="229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North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90E341-493C-079F-C729-A80AEB50E230}"/>
              </a:ext>
            </a:extLst>
          </p:cNvPr>
          <p:cNvSpPr/>
          <p:nvPr/>
        </p:nvSpPr>
        <p:spPr>
          <a:xfrm>
            <a:off x="6668722" y="1178816"/>
            <a:ext cx="914400" cy="229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South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8739A5-F2C0-8C1B-C2AC-F62013A2B1FD}"/>
              </a:ext>
            </a:extLst>
          </p:cNvPr>
          <p:cNvSpPr/>
          <p:nvPr/>
        </p:nvSpPr>
        <p:spPr>
          <a:xfrm>
            <a:off x="3983898" y="2998409"/>
            <a:ext cx="914400" cy="229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LSM 1-6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156DB0-C34F-F86F-31E3-932D98E5F4F1}"/>
              </a:ext>
            </a:extLst>
          </p:cNvPr>
          <p:cNvSpPr/>
          <p:nvPr/>
        </p:nvSpPr>
        <p:spPr>
          <a:xfrm>
            <a:off x="6668722" y="2998409"/>
            <a:ext cx="914400" cy="229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LSM 7-9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0494FB-637E-CE5D-FB41-CC91CC66CF24}"/>
              </a:ext>
            </a:extLst>
          </p:cNvPr>
          <p:cNvSpPr/>
          <p:nvPr/>
        </p:nvSpPr>
        <p:spPr>
          <a:xfrm>
            <a:off x="9350627" y="2998409"/>
            <a:ext cx="914400" cy="229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LSM 10+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28CE82-A814-FC07-2CBC-AA6CC3961B3E}"/>
              </a:ext>
            </a:extLst>
          </p:cNvPr>
          <p:cNvSpPr/>
          <p:nvPr/>
        </p:nvSpPr>
        <p:spPr>
          <a:xfrm>
            <a:off x="3984105" y="4846153"/>
            <a:ext cx="914400" cy="229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Age 15-24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7DA2FF-FA78-10A3-B45E-7B6FCCC3DA48}"/>
              </a:ext>
            </a:extLst>
          </p:cNvPr>
          <p:cNvSpPr/>
          <p:nvPr/>
        </p:nvSpPr>
        <p:spPr>
          <a:xfrm>
            <a:off x="6668929" y="4846153"/>
            <a:ext cx="914400" cy="229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Age 25-39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8D90DF-58CF-1C6F-91FD-F068557C50FB}"/>
              </a:ext>
            </a:extLst>
          </p:cNvPr>
          <p:cNvSpPr/>
          <p:nvPr/>
        </p:nvSpPr>
        <p:spPr>
          <a:xfrm>
            <a:off x="9350834" y="4846153"/>
            <a:ext cx="914400" cy="229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Age 40+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C458468-B7D1-B77D-099A-D3E2790FA4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952936"/>
              </p:ext>
            </p:extLst>
          </p:nvPr>
        </p:nvGraphicFramePr>
        <p:xfrm>
          <a:off x="3977233" y="2975817"/>
          <a:ext cx="2684824" cy="183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56B6F6BA-BC00-25C2-CD60-AF92D6CA6A00}"/>
              </a:ext>
            </a:extLst>
          </p:cNvPr>
          <p:cNvSpPr/>
          <p:nvPr/>
        </p:nvSpPr>
        <p:spPr>
          <a:xfrm>
            <a:off x="8436077" y="1799303"/>
            <a:ext cx="907885" cy="5471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98D677-1059-F950-12D7-62CA5BA5A941}"/>
              </a:ext>
            </a:extLst>
          </p:cNvPr>
          <p:cNvCxnSpPr/>
          <p:nvPr/>
        </p:nvCxnSpPr>
        <p:spPr>
          <a:xfrm flipV="1">
            <a:off x="5953326" y="1709296"/>
            <a:ext cx="471948" cy="10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0EBC887-C912-1EE0-7A03-4A06B6CD6BB7}"/>
              </a:ext>
            </a:extLst>
          </p:cNvPr>
          <p:cNvSpPr/>
          <p:nvPr/>
        </p:nvSpPr>
        <p:spPr>
          <a:xfrm>
            <a:off x="3975360" y="2998409"/>
            <a:ext cx="8060092" cy="184774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3D3E2-06BB-D3F5-9696-A020461F0DD4}"/>
              </a:ext>
            </a:extLst>
          </p:cNvPr>
          <p:cNvCxnSpPr>
            <a:cxnSpLocks/>
          </p:cNvCxnSpPr>
          <p:nvPr/>
        </p:nvCxnSpPr>
        <p:spPr>
          <a:xfrm flipV="1">
            <a:off x="5953326" y="5553257"/>
            <a:ext cx="471948" cy="108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57F81E-BA30-36CB-8EEF-CBAE2E822ABE}"/>
              </a:ext>
            </a:extLst>
          </p:cNvPr>
          <p:cNvCxnSpPr>
            <a:cxnSpLocks/>
          </p:cNvCxnSpPr>
          <p:nvPr/>
        </p:nvCxnSpPr>
        <p:spPr>
          <a:xfrm flipV="1">
            <a:off x="8604218" y="5420730"/>
            <a:ext cx="538901" cy="128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25FCA2-C13D-A2BE-BDD1-E86C3599381C}"/>
              </a:ext>
            </a:extLst>
          </p:cNvPr>
          <p:cNvCxnSpPr>
            <a:cxnSpLocks/>
          </p:cNvCxnSpPr>
          <p:nvPr/>
        </p:nvCxnSpPr>
        <p:spPr>
          <a:xfrm>
            <a:off x="11367082" y="5290980"/>
            <a:ext cx="460321" cy="109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439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811F97-2351-EA20-C15A-6B40189F5E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997" y="2257200"/>
            <a:ext cx="10946289" cy="3228975"/>
          </a:xfrm>
        </p:spPr>
        <p:txBody>
          <a:bodyPr anchor="t">
            <a:normAutofit/>
          </a:bodyPr>
          <a:lstStyle/>
          <a:p>
            <a:r>
              <a:rPr lang="en-GB"/>
              <a:t>Media and Visibility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272822-4E6F-29B6-EE89-3578393666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0363" y="1713332"/>
            <a:ext cx="976312" cy="540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7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4323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CLUDEHIDDENSLIDES" val="False"/>
  <p:tag name="NUMBEROFPAGES" val="3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TEVERSION" val="7.1"/>
  <p:tag name="VERSIONNUMBER" val="7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TEVERSION" val="7.1"/>
  <p:tag name="VERSIONNUMBER" val="7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HEADER"/>
  <p:tag name="LOGO_POSITION" val="HEAD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TEVERSION" val="7.1"/>
  <p:tag name="VERSIONNUMBER" val="7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CORPORATE_FOOTER"/>
  <p:tag name="LOGO_POSITION" val="FOOTER"/>
  <p:tag name="LOGO_ORDER" val="1"/>
  <p:tag name="TEMPLATEVERSION" val="7.1"/>
  <p:tag name="VERSIONNUMBER" val="711"/>
</p:tagLst>
</file>

<file path=ppt/theme/theme1.xml><?xml version="1.0" encoding="utf-8"?>
<a:theme xmlns:a="http://schemas.openxmlformats.org/drawingml/2006/main" name="CMI Unilever">
  <a:themeElements>
    <a:clrScheme name="BPC COLOURS">
      <a:dk1>
        <a:srgbClr val="094C71"/>
      </a:dk1>
      <a:lt1>
        <a:srgbClr val="FFFFFF"/>
      </a:lt1>
      <a:dk2>
        <a:srgbClr val="288FCA"/>
      </a:dk2>
      <a:lt2>
        <a:srgbClr val="79A183"/>
      </a:lt2>
      <a:accent1>
        <a:srgbClr val="094C71"/>
      </a:accent1>
      <a:accent2>
        <a:srgbClr val="288FCA"/>
      </a:accent2>
      <a:accent3>
        <a:srgbClr val="79A183"/>
      </a:accent3>
      <a:accent4>
        <a:srgbClr val="FF544F"/>
      </a:accent4>
      <a:accent5>
        <a:srgbClr val="FFFFFF"/>
      </a:accent5>
      <a:accent6>
        <a:srgbClr val="E3B38B"/>
      </a:accent6>
      <a:hlink>
        <a:srgbClr val="0563C1"/>
      </a:hlink>
      <a:folHlink>
        <a:srgbClr val="954F72"/>
      </a:folHlink>
    </a:clrScheme>
    <a:fontScheme name="Custom 2">
      <a:majorFont>
        <a:latin typeface="Unilever Shilling"/>
        <a:ea typeface=""/>
        <a:cs typeface=""/>
      </a:majorFont>
      <a:minorFont>
        <a:latin typeface="Unilever Shillin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MI Unilever" id="{E72B6D0C-3A02-435F-BB43-12E52D573CAE}" vid="{748B671F-8E0D-419D-95BB-E39CBBEF9057}"/>
    </a:ext>
  </a:extLst>
</a:theme>
</file>

<file path=ppt/theme/theme2.xml><?xml version="1.0" encoding="utf-8"?>
<a:theme xmlns:a="http://schemas.openxmlformats.org/drawingml/2006/main" name="1_CMI Unilever">
  <a:themeElements>
    <a:clrScheme name="BPC COLOURS">
      <a:dk1>
        <a:srgbClr val="094C71"/>
      </a:dk1>
      <a:lt1>
        <a:srgbClr val="FFFFFF"/>
      </a:lt1>
      <a:dk2>
        <a:srgbClr val="288FCA"/>
      </a:dk2>
      <a:lt2>
        <a:srgbClr val="79A183"/>
      </a:lt2>
      <a:accent1>
        <a:srgbClr val="094C71"/>
      </a:accent1>
      <a:accent2>
        <a:srgbClr val="288FCA"/>
      </a:accent2>
      <a:accent3>
        <a:srgbClr val="79A183"/>
      </a:accent3>
      <a:accent4>
        <a:srgbClr val="FF544F"/>
      </a:accent4>
      <a:accent5>
        <a:srgbClr val="FFFFFF"/>
      </a:accent5>
      <a:accent6>
        <a:srgbClr val="E3B38B"/>
      </a:accent6>
      <a:hlink>
        <a:srgbClr val="0563C1"/>
      </a:hlink>
      <a:folHlink>
        <a:srgbClr val="954F72"/>
      </a:folHlink>
    </a:clrScheme>
    <a:fontScheme name="Custom 2">
      <a:majorFont>
        <a:latin typeface="Unilever Shilling"/>
        <a:ea typeface=""/>
        <a:cs typeface=""/>
      </a:majorFont>
      <a:minorFont>
        <a:latin typeface="Unilever Shillin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MI Unilever" id="{E72B6D0C-3A02-435F-BB43-12E52D573CAE}" vid="{748B671F-8E0D-419D-95BB-E39CBBEF9057}"/>
    </a:ext>
  </a:extLst>
</a:theme>
</file>

<file path=ppt/theme/theme3.xml><?xml version="1.0" encoding="utf-8"?>
<a:theme xmlns:a="http://schemas.openxmlformats.org/drawingml/2006/main" name="1_Kantar template master">
  <a:themeElements>
    <a:clrScheme name="Kantar colour theme">
      <a:dk1>
        <a:srgbClr val="333333"/>
      </a:dk1>
      <a:lt1>
        <a:srgbClr val="FFFFFF"/>
      </a:lt1>
      <a:dk2>
        <a:srgbClr val="0060FF"/>
      </a:dk2>
      <a:lt2>
        <a:srgbClr val="802AB7"/>
      </a:lt2>
      <a:accent1>
        <a:srgbClr val="AEAE9F"/>
      </a:accent1>
      <a:accent2>
        <a:srgbClr val="00E5BA"/>
      </a:accent2>
      <a:accent3>
        <a:srgbClr val="00B600"/>
      </a:accent3>
      <a:accent4>
        <a:srgbClr val="FEDB00"/>
      </a:accent4>
      <a:accent5>
        <a:srgbClr val="FF5000"/>
      </a:accent5>
      <a:accent6>
        <a:srgbClr val="FA0028"/>
      </a:accent6>
      <a:hlink>
        <a:srgbClr val="0060FF"/>
      </a:hlink>
      <a:folHlink>
        <a:srgbClr val="802AB7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6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Kantar presentation template 16x9.potx" id="{72C55E70-DCC0-48BC-A8D3-254C9D85EE6B}" vid="{C23FF744-6EF1-4703-9F18-C96C6AEBAFAC}"/>
    </a:ext>
  </a:extLst>
</a:theme>
</file>

<file path=ppt/theme/theme4.xml><?xml version="1.0" encoding="utf-8"?>
<a:theme xmlns:a="http://schemas.openxmlformats.org/drawingml/2006/main" name="Kantar template master">
  <a:themeElements>
    <a:clrScheme name="Kantar colour theme">
      <a:dk1>
        <a:srgbClr val="333333"/>
      </a:dk1>
      <a:lt1>
        <a:srgbClr val="FFFFFF"/>
      </a:lt1>
      <a:dk2>
        <a:srgbClr val="0060FF"/>
      </a:dk2>
      <a:lt2>
        <a:srgbClr val="802AB7"/>
      </a:lt2>
      <a:accent1>
        <a:srgbClr val="AEAE9F"/>
      </a:accent1>
      <a:accent2>
        <a:srgbClr val="00E5BA"/>
      </a:accent2>
      <a:accent3>
        <a:srgbClr val="00B600"/>
      </a:accent3>
      <a:accent4>
        <a:srgbClr val="FEDB00"/>
      </a:accent4>
      <a:accent5>
        <a:srgbClr val="FF5000"/>
      </a:accent5>
      <a:accent6>
        <a:srgbClr val="FA0028"/>
      </a:accent6>
      <a:hlink>
        <a:srgbClr val="0060FF"/>
      </a:hlink>
      <a:folHlink>
        <a:srgbClr val="802AB7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6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Kantar presentation template 16x9.potx" id="{5073E094-0A02-4CBA-9D9E-F756D6CC42E3}" vid="{0B14BA4B-4EBD-4412-B1F6-3A54F59A5A6B}"/>
    </a:ext>
  </a:extLst>
</a:theme>
</file>

<file path=ppt/theme/theme5.xml><?xml version="1.0" encoding="utf-8"?>
<a:theme xmlns:a="http://schemas.openxmlformats.org/drawingml/2006/main" name="2_Kantar template master">
  <a:themeElements>
    <a:clrScheme name="Kantar colour theme">
      <a:dk1>
        <a:srgbClr val="333333"/>
      </a:dk1>
      <a:lt1>
        <a:srgbClr val="FFFFFF"/>
      </a:lt1>
      <a:dk2>
        <a:srgbClr val="0060FF"/>
      </a:dk2>
      <a:lt2>
        <a:srgbClr val="802AB7"/>
      </a:lt2>
      <a:accent1>
        <a:srgbClr val="AEAE9F"/>
      </a:accent1>
      <a:accent2>
        <a:srgbClr val="00E5BA"/>
      </a:accent2>
      <a:accent3>
        <a:srgbClr val="00B600"/>
      </a:accent3>
      <a:accent4>
        <a:srgbClr val="FEDB00"/>
      </a:accent4>
      <a:accent5>
        <a:srgbClr val="FF5000"/>
      </a:accent5>
      <a:accent6>
        <a:srgbClr val="FA0028"/>
      </a:accent6>
      <a:hlink>
        <a:srgbClr val="0060FF"/>
      </a:hlink>
      <a:folHlink>
        <a:srgbClr val="802AB7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6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Kantar presentation template 16x9.potx" id="{72C55E70-DCC0-48BC-A8D3-254C9D85EE6B}" vid="{C23FF744-6EF1-4703-9F18-C96C6AEBAFAC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Kantar colour theme">
    <a:dk1>
      <a:srgbClr val="333333"/>
    </a:dk1>
    <a:lt1>
      <a:srgbClr val="FFFFFF"/>
    </a:lt1>
    <a:dk2>
      <a:srgbClr val="0060FF"/>
    </a:dk2>
    <a:lt2>
      <a:srgbClr val="802AB7"/>
    </a:lt2>
    <a:accent1>
      <a:srgbClr val="AEAE9F"/>
    </a:accent1>
    <a:accent2>
      <a:srgbClr val="00E5BA"/>
    </a:accent2>
    <a:accent3>
      <a:srgbClr val="00B600"/>
    </a:accent3>
    <a:accent4>
      <a:srgbClr val="FEDB00"/>
    </a:accent4>
    <a:accent5>
      <a:srgbClr val="FF5000"/>
    </a:accent5>
    <a:accent6>
      <a:srgbClr val="FA0028"/>
    </a:accent6>
    <a:hlink>
      <a:srgbClr val="0060FF"/>
    </a:hlink>
    <a:folHlink>
      <a:srgbClr val="802AB7"/>
    </a:folHlink>
  </a:clrScheme>
  <a:fontScheme name="Arial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Kantar colour theme">
    <a:dk1>
      <a:srgbClr val="333333"/>
    </a:dk1>
    <a:lt1>
      <a:srgbClr val="FFFFFF"/>
    </a:lt1>
    <a:dk2>
      <a:srgbClr val="0060FF"/>
    </a:dk2>
    <a:lt2>
      <a:srgbClr val="802AB7"/>
    </a:lt2>
    <a:accent1>
      <a:srgbClr val="AEAE9F"/>
    </a:accent1>
    <a:accent2>
      <a:srgbClr val="00E5BA"/>
    </a:accent2>
    <a:accent3>
      <a:srgbClr val="00B600"/>
    </a:accent3>
    <a:accent4>
      <a:srgbClr val="FEDB00"/>
    </a:accent4>
    <a:accent5>
      <a:srgbClr val="FF5000"/>
    </a:accent5>
    <a:accent6>
      <a:srgbClr val="FA0028"/>
    </a:accent6>
    <a:hlink>
      <a:srgbClr val="0060FF"/>
    </a:hlink>
    <a:folHlink>
      <a:srgbClr val="802AB7"/>
    </a:folHlink>
  </a:clrScheme>
  <a:fontScheme name="Arial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Kantar colour theme">
    <a:dk1>
      <a:srgbClr val="333333"/>
    </a:dk1>
    <a:lt1>
      <a:srgbClr val="FFFFFF"/>
    </a:lt1>
    <a:dk2>
      <a:srgbClr val="0060FF"/>
    </a:dk2>
    <a:lt2>
      <a:srgbClr val="802AB7"/>
    </a:lt2>
    <a:accent1>
      <a:srgbClr val="AEAE9F"/>
    </a:accent1>
    <a:accent2>
      <a:srgbClr val="00E5BA"/>
    </a:accent2>
    <a:accent3>
      <a:srgbClr val="00B600"/>
    </a:accent3>
    <a:accent4>
      <a:srgbClr val="FEDB00"/>
    </a:accent4>
    <a:accent5>
      <a:srgbClr val="FF5000"/>
    </a:accent5>
    <a:accent6>
      <a:srgbClr val="FA0028"/>
    </a:accent6>
    <a:hlink>
      <a:srgbClr val="0060FF"/>
    </a:hlink>
    <a:folHlink>
      <a:srgbClr val="802AB7"/>
    </a:folHlink>
  </a:clrScheme>
  <a:fontScheme name="Arial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Kantar colour theme">
    <a:dk1>
      <a:srgbClr val="333333"/>
    </a:dk1>
    <a:lt1>
      <a:srgbClr val="FFFFFF"/>
    </a:lt1>
    <a:dk2>
      <a:srgbClr val="0060FF"/>
    </a:dk2>
    <a:lt2>
      <a:srgbClr val="802AB7"/>
    </a:lt2>
    <a:accent1>
      <a:srgbClr val="AEAE9F"/>
    </a:accent1>
    <a:accent2>
      <a:srgbClr val="00E5BA"/>
    </a:accent2>
    <a:accent3>
      <a:srgbClr val="00B600"/>
    </a:accent3>
    <a:accent4>
      <a:srgbClr val="FEDB00"/>
    </a:accent4>
    <a:accent5>
      <a:srgbClr val="FF5000"/>
    </a:accent5>
    <a:accent6>
      <a:srgbClr val="FA0028"/>
    </a:accent6>
    <a:hlink>
      <a:srgbClr val="0060FF"/>
    </a:hlink>
    <a:folHlink>
      <a:srgbClr val="802AB7"/>
    </a:folHlink>
  </a:clrScheme>
  <a:fontScheme name="Arial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Kantar colour theme">
    <a:dk1>
      <a:srgbClr val="333333"/>
    </a:dk1>
    <a:lt1>
      <a:srgbClr val="FFFFFF"/>
    </a:lt1>
    <a:dk2>
      <a:srgbClr val="0060FF"/>
    </a:dk2>
    <a:lt2>
      <a:srgbClr val="802AB7"/>
    </a:lt2>
    <a:accent1>
      <a:srgbClr val="AEAE9F"/>
    </a:accent1>
    <a:accent2>
      <a:srgbClr val="00E5BA"/>
    </a:accent2>
    <a:accent3>
      <a:srgbClr val="00B600"/>
    </a:accent3>
    <a:accent4>
      <a:srgbClr val="FEDB00"/>
    </a:accent4>
    <a:accent5>
      <a:srgbClr val="FF5000"/>
    </a:accent5>
    <a:accent6>
      <a:srgbClr val="FA0028"/>
    </a:accent6>
    <a:hlink>
      <a:srgbClr val="0060FF"/>
    </a:hlink>
    <a:folHlink>
      <a:srgbClr val="802AB7"/>
    </a:folHlink>
  </a:clrScheme>
  <a:fontScheme name="Arial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Kantar colour theme">
    <a:dk1>
      <a:srgbClr val="333333"/>
    </a:dk1>
    <a:lt1>
      <a:srgbClr val="FFFFFF"/>
    </a:lt1>
    <a:dk2>
      <a:srgbClr val="0060FF"/>
    </a:dk2>
    <a:lt2>
      <a:srgbClr val="802AB7"/>
    </a:lt2>
    <a:accent1>
      <a:srgbClr val="AEAE9F"/>
    </a:accent1>
    <a:accent2>
      <a:srgbClr val="00E5BA"/>
    </a:accent2>
    <a:accent3>
      <a:srgbClr val="00B600"/>
    </a:accent3>
    <a:accent4>
      <a:srgbClr val="FEDB00"/>
    </a:accent4>
    <a:accent5>
      <a:srgbClr val="FF5000"/>
    </a:accent5>
    <a:accent6>
      <a:srgbClr val="FA0028"/>
    </a:accent6>
    <a:hlink>
      <a:srgbClr val="0060FF"/>
    </a:hlink>
    <a:folHlink>
      <a:srgbClr val="802AB7"/>
    </a:folHlink>
  </a:clrScheme>
  <a:fontScheme name="Arial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Kantar colour theme">
    <a:dk1>
      <a:srgbClr val="333333"/>
    </a:dk1>
    <a:lt1>
      <a:srgbClr val="FFFFFF"/>
    </a:lt1>
    <a:dk2>
      <a:srgbClr val="0060FF"/>
    </a:dk2>
    <a:lt2>
      <a:srgbClr val="802AB7"/>
    </a:lt2>
    <a:accent1>
      <a:srgbClr val="AEAE9F"/>
    </a:accent1>
    <a:accent2>
      <a:srgbClr val="00E5BA"/>
    </a:accent2>
    <a:accent3>
      <a:srgbClr val="00B600"/>
    </a:accent3>
    <a:accent4>
      <a:srgbClr val="FEDB00"/>
    </a:accent4>
    <a:accent5>
      <a:srgbClr val="FF5000"/>
    </a:accent5>
    <a:accent6>
      <a:srgbClr val="FA0028"/>
    </a:accent6>
    <a:hlink>
      <a:srgbClr val="0060FF"/>
    </a:hlink>
    <a:folHlink>
      <a:srgbClr val="802AB7"/>
    </a:folHlink>
  </a:clrScheme>
  <a:fontScheme name="Arial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Kantar colour theme">
    <a:dk1>
      <a:srgbClr val="333333"/>
    </a:dk1>
    <a:lt1>
      <a:srgbClr val="FFFFFF"/>
    </a:lt1>
    <a:dk2>
      <a:srgbClr val="0060FF"/>
    </a:dk2>
    <a:lt2>
      <a:srgbClr val="802AB7"/>
    </a:lt2>
    <a:accent1>
      <a:srgbClr val="AEAE9F"/>
    </a:accent1>
    <a:accent2>
      <a:srgbClr val="00E5BA"/>
    </a:accent2>
    <a:accent3>
      <a:srgbClr val="00B600"/>
    </a:accent3>
    <a:accent4>
      <a:srgbClr val="FEDB00"/>
    </a:accent4>
    <a:accent5>
      <a:srgbClr val="FF5000"/>
    </a:accent5>
    <a:accent6>
      <a:srgbClr val="FA0028"/>
    </a:accent6>
    <a:hlink>
      <a:srgbClr val="0060FF"/>
    </a:hlink>
    <a:folHlink>
      <a:srgbClr val="802AB7"/>
    </a:folHlink>
  </a:clrScheme>
  <a:fontScheme name="Arial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8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717171"/>
    </a:dk2>
    <a:lt2>
      <a:srgbClr val="C0C0C0"/>
    </a:lt2>
    <a:accent1>
      <a:srgbClr val="4FC1E9"/>
    </a:accent1>
    <a:accent2>
      <a:srgbClr val="48CFAD"/>
    </a:accent2>
    <a:accent3>
      <a:srgbClr val="A0D468"/>
    </a:accent3>
    <a:accent4>
      <a:srgbClr val="FFCE54"/>
    </a:accent4>
    <a:accent5>
      <a:srgbClr val="FC6E51"/>
    </a:accent5>
    <a:accent6>
      <a:srgbClr val="ED5565"/>
    </a:accent6>
    <a:hlink>
      <a:srgbClr val="000000"/>
    </a:hlink>
    <a:folHlink>
      <a:srgbClr val="BFBFBF"/>
    </a:folHlink>
  </a:clrScheme>
  <a:fontScheme name="Uni">
    <a:majorFont>
      <a:latin typeface="Unilever DIN Offc Pro"/>
      <a:ea typeface=""/>
      <a:cs typeface=""/>
    </a:majorFont>
    <a:minorFont>
      <a:latin typeface="Unilever DIN Offc Pro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9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717171"/>
    </a:dk2>
    <a:lt2>
      <a:srgbClr val="C0C0C0"/>
    </a:lt2>
    <a:accent1>
      <a:srgbClr val="4FC1E9"/>
    </a:accent1>
    <a:accent2>
      <a:srgbClr val="48CFAD"/>
    </a:accent2>
    <a:accent3>
      <a:srgbClr val="A0D468"/>
    </a:accent3>
    <a:accent4>
      <a:srgbClr val="FFCE54"/>
    </a:accent4>
    <a:accent5>
      <a:srgbClr val="FC6E51"/>
    </a:accent5>
    <a:accent6>
      <a:srgbClr val="ED5565"/>
    </a:accent6>
    <a:hlink>
      <a:srgbClr val="000000"/>
    </a:hlink>
    <a:folHlink>
      <a:srgbClr val="BFBFBF"/>
    </a:folHlink>
  </a:clrScheme>
  <a:fontScheme name="Uni">
    <a:majorFont>
      <a:latin typeface="Unilever DIN Offc Pro"/>
      <a:ea typeface=""/>
      <a:cs typeface=""/>
    </a:majorFont>
    <a:minorFont>
      <a:latin typeface="Unilever DIN Offc Pro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Kantar colour theme">
    <a:dk1>
      <a:srgbClr val="333333"/>
    </a:dk1>
    <a:lt1>
      <a:srgbClr val="FFFFFF"/>
    </a:lt1>
    <a:dk2>
      <a:srgbClr val="0060FF"/>
    </a:dk2>
    <a:lt2>
      <a:srgbClr val="802AB7"/>
    </a:lt2>
    <a:accent1>
      <a:srgbClr val="AEAE9F"/>
    </a:accent1>
    <a:accent2>
      <a:srgbClr val="00E5BA"/>
    </a:accent2>
    <a:accent3>
      <a:srgbClr val="00B600"/>
    </a:accent3>
    <a:accent4>
      <a:srgbClr val="FEDB00"/>
    </a:accent4>
    <a:accent5>
      <a:srgbClr val="FF5000"/>
    </a:accent5>
    <a:accent6>
      <a:srgbClr val="FA0028"/>
    </a:accent6>
    <a:hlink>
      <a:srgbClr val="0060FF"/>
    </a:hlink>
    <a:folHlink>
      <a:srgbClr val="802AB7"/>
    </a:folHlink>
  </a:clrScheme>
  <a:fontScheme name="Arial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0.xml><?xml version="1.0" encoding="utf-8"?>
<a:themeOverride xmlns:a="http://schemas.openxmlformats.org/drawingml/2006/main">
  <a:clrScheme name="Kantar colour theme">
    <a:dk1>
      <a:srgbClr val="333333"/>
    </a:dk1>
    <a:lt1>
      <a:srgbClr val="FFFFFF"/>
    </a:lt1>
    <a:dk2>
      <a:srgbClr val="0060FF"/>
    </a:dk2>
    <a:lt2>
      <a:srgbClr val="802AB7"/>
    </a:lt2>
    <a:accent1>
      <a:srgbClr val="AEAE9F"/>
    </a:accent1>
    <a:accent2>
      <a:srgbClr val="00E5BA"/>
    </a:accent2>
    <a:accent3>
      <a:srgbClr val="00B600"/>
    </a:accent3>
    <a:accent4>
      <a:srgbClr val="FEDB00"/>
    </a:accent4>
    <a:accent5>
      <a:srgbClr val="FF5000"/>
    </a:accent5>
    <a:accent6>
      <a:srgbClr val="FA0028"/>
    </a:accent6>
    <a:hlink>
      <a:srgbClr val="0060FF"/>
    </a:hlink>
    <a:folHlink>
      <a:srgbClr val="802AB7"/>
    </a:folHlink>
  </a:clrScheme>
  <a:fontScheme name="Arial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1.xml><?xml version="1.0" encoding="utf-8"?>
<a:themeOverride xmlns:a="http://schemas.openxmlformats.org/drawingml/2006/main">
  <a:clrScheme name="Kantar colour theme">
    <a:dk1>
      <a:srgbClr val="333333"/>
    </a:dk1>
    <a:lt1>
      <a:srgbClr val="FFFFFF"/>
    </a:lt1>
    <a:dk2>
      <a:srgbClr val="0060FF"/>
    </a:dk2>
    <a:lt2>
      <a:srgbClr val="802AB7"/>
    </a:lt2>
    <a:accent1>
      <a:srgbClr val="AEAE9F"/>
    </a:accent1>
    <a:accent2>
      <a:srgbClr val="00E5BA"/>
    </a:accent2>
    <a:accent3>
      <a:srgbClr val="00B600"/>
    </a:accent3>
    <a:accent4>
      <a:srgbClr val="FEDB00"/>
    </a:accent4>
    <a:accent5>
      <a:srgbClr val="FF5000"/>
    </a:accent5>
    <a:accent6>
      <a:srgbClr val="FA0028"/>
    </a:accent6>
    <a:hlink>
      <a:srgbClr val="0060FF"/>
    </a:hlink>
    <a:folHlink>
      <a:srgbClr val="802AB7"/>
    </a:folHlink>
  </a:clrScheme>
  <a:fontScheme name="Arial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2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717171"/>
    </a:dk2>
    <a:lt2>
      <a:srgbClr val="C0C0C0"/>
    </a:lt2>
    <a:accent1>
      <a:srgbClr val="4FC1E9"/>
    </a:accent1>
    <a:accent2>
      <a:srgbClr val="48CFAD"/>
    </a:accent2>
    <a:accent3>
      <a:srgbClr val="A0D468"/>
    </a:accent3>
    <a:accent4>
      <a:srgbClr val="FFCE54"/>
    </a:accent4>
    <a:accent5>
      <a:srgbClr val="FC6E51"/>
    </a:accent5>
    <a:accent6>
      <a:srgbClr val="ED5565"/>
    </a:accent6>
    <a:hlink>
      <a:srgbClr val="000000"/>
    </a:hlink>
    <a:folHlink>
      <a:srgbClr val="BFBFBF"/>
    </a:folHlink>
  </a:clrScheme>
  <a:fontScheme name="Uni">
    <a:majorFont>
      <a:latin typeface="Unilever DIN Offc Pro"/>
      <a:ea typeface=""/>
      <a:cs typeface=""/>
    </a:majorFont>
    <a:minorFont>
      <a:latin typeface="Unilever DIN Offc Pro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3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717171"/>
    </a:dk2>
    <a:lt2>
      <a:srgbClr val="C0C0C0"/>
    </a:lt2>
    <a:accent1>
      <a:srgbClr val="4FC1E9"/>
    </a:accent1>
    <a:accent2>
      <a:srgbClr val="48CFAD"/>
    </a:accent2>
    <a:accent3>
      <a:srgbClr val="A0D468"/>
    </a:accent3>
    <a:accent4>
      <a:srgbClr val="FFCE54"/>
    </a:accent4>
    <a:accent5>
      <a:srgbClr val="FC6E51"/>
    </a:accent5>
    <a:accent6>
      <a:srgbClr val="ED5565"/>
    </a:accent6>
    <a:hlink>
      <a:srgbClr val="000000"/>
    </a:hlink>
    <a:folHlink>
      <a:srgbClr val="BFBFBF"/>
    </a:folHlink>
  </a:clrScheme>
  <a:fontScheme name="Uni">
    <a:majorFont>
      <a:latin typeface="Unilever DIN Offc Pro"/>
      <a:ea typeface=""/>
      <a:cs typeface=""/>
    </a:majorFont>
    <a:minorFont>
      <a:latin typeface="Unilever DIN Offc Pro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4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717171"/>
    </a:dk2>
    <a:lt2>
      <a:srgbClr val="C0C0C0"/>
    </a:lt2>
    <a:accent1>
      <a:srgbClr val="4FC1E9"/>
    </a:accent1>
    <a:accent2>
      <a:srgbClr val="48CFAD"/>
    </a:accent2>
    <a:accent3>
      <a:srgbClr val="A0D468"/>
    </a:accent3>
    <a:accent4>
      <a:srgbClr val="FFCE54"/>
    </a:accent4>
    <a:accent5>
      <a:srgbClr val="FC6E51"/>
    </a:accent5>
    <a:accent6>
      <a:srgbClr val="ED5565"/>
    </a:accent6>
    <a:hlink>
      <a:srgbClr val="000000"/>
    </a:hlink>
    <a:folHlink>
      <a:srgbClr val="BFBFBF"/>
    </a:folHlink>
  </a:clrScheme>
  <a:fontScheme name="Uni">
    <a:majorFont>
      <a:latin typeface="Unilever DIN Offc Pro"/>
      <a:ea typeface=""/>
      <a:cs typeface=""/>
    </a:majorFont>
    <a:minorFont>
      <a:latin typeface="Unilever DIN Offc Pro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5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717171"/>
    </a:dk2>
    <a:lt2>
      <a:srgbClr val="C0C0C0"/>
    </a:lt2>
    <a:accent1>
      <a:srgbClr val="4FC1E9"/>
    </a:accent1>
    <a:accent2>
      <a:srgbClr val="48CFAD"/>
    </a:accent2>
    <a:accent3>
      <a:srgbClr val="A0D468"/>
    </a:accent3>
    <a:accent4>
      <a:srgbClr val="FFCE54"/>
    </a:accent4>
    <a:accent5>
      <a:srgbClr val="FC6E51"/>
    </a:accent5>
    <a:accent6>
      <a:srgbClr val="ED5565"/>
    </a:accent6>
    <a:hlink>
      <a:srgbClr val="000000"/>
    </a:hlink>
    <a:folHlink>
      <a:srgbClr val="BFBFBF"/>
    </a:folHlink>
  </a:clrScheme>
  <a:fontScheme name="Uni">
    <a:majorFont>
      <a:latin typeface="Unilever DIN Offc Pro"/>
      <a:ea typeface=""/>
      <a:cs typeface=""/>
    </a:majorFont>
    <a:minorFont>
      <a:latin typeface="Unilever DIN Offc Pro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6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717171"/>
    </a:dk2>
    <a:lt2>
      <a:srgbClr val="C0C0C0"/>
    </a:lt2>
    <a:accent1>
      <a:srgbClr val="4FC1E9"/>
    </a:accent1>
    <a:accent2>
      <a:srgbClr val="48CFAD"/>
    </a:accent2>
    <a:accent3>
      <a:srgbClr val="A0D468"/>
    </a:accent3>
    <a:accent4>
      <a:srgbClr val="FFCE54"/>
    </a:accent4>
    <a:accent5>
      <a:srgbClr val="FC6E51"/>
    </a:accent5>
    <a:accent6>
      <a:srgbClr val="ED5565"/>
    </a:accent6>
    <a:hlink>
      <a:srgbClr val="000000"/>
    </a:hlink>
    <a:folHlink>
      <a:srgbClr val="BFBFBF"/>
    </a:folHlink>
  </a:clrScheme>
  <a:fontScheme name="Uni">
    <a:majorFont>
      <a:latin typeface="Unilever DIN Offc Pro"/>
      <a:ea typeface=""/>
      <a:cs typeface=""/>
    </a:majorFont>
    <a:minorFont>
      <a:latin typeface="Unilever DIN Offc Pro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7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717171"/>
    </a:dk2>
    <a:lt2>
      <a:srgbClr val="C0C0C0"/>
    </a:lt2>
    <a:accent1>
      <a:srgbClr val="4FC1E9"/>
    </a:accent1>
    <a:accent2>
      <a:srgbClr val="48CFAD"/>
    </a:accent2>
    <a:accent3>
      <a:srgbClr val="A0D468"/>
    </a:accent3>
    <a:accent4>
      <a:srgbClr val="FFCE54"/>
    </a:accent4>
    <a:accent5>
      <a:srgbClr val="FC6E51"/>
    </a:accent5>
    <a:accent6>
      <a:srgbClr val="ED5565"/>
    </a:accent6>
    <a:hlink>
      <a:srgbClr val="000000"/>
    </a:hlink>
    <a:folHlink>
      <a:srgbClr val="BFBFBF"/>
    </a:folHlink>
  </a:clrScheme>
  <a:fontScheme name="Uni">
    <a:majorFont>
      <a:latin typeface="Unilever DIN Offc Pro"/>
      <a:ea typeface=""/>
      <a:cs typeface=""/>
    </a:majorFont>
    <a:minorFont>
      <a:latin typeface="Unilever DIN Offc Pro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Kantar colour theme">
    <a:dk1>
      <a:srgbClr val="333333"/>
    </a:dk1>
    <a:lt1>
      <a:srgbClr val="FFFFFF"/>
    </a:lt1>
    <a:dk2>
      <a:srgbClr val="0060FF"/>
    </a:dk2>
    <a:lt2>
      <a:srgbClr val="802AB7"/>
    </a:lt2>
    <a:accent1>
      <a:srgbClr val="AEAE9F"/>
    </a:accent1>
    <a:accent2>
      <a:srgbClr val="00E5BA"/>
    </a:accent2>
    <a:accent3>
      <a:srgbClr val="00B600"/>
    </a:accent3>
    <a:accent4>
      <a:srgbClr val="FEDB00"/>
    </a:accent4>
    <a:accent5>
      <a:srgbClr val="FF5000"/>
    </a:accent5>
    <a:accent6>
      <a:srgbClr val="FA0028"/>
    </a:accent6>
    <a:hlink>
      <a:srgbClr val="0060FF"/>
    </a:hlink>
    <a:folHlink>
      <a:srgbClr val="802AB7"/>
    </a:folHlink>
  </a:clrScheme>
  <a:fontScheme name="Arial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0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717171"/>
    </a:dk2>
    <a:lt2>
      <a:srgbClr val="C0C0C0"/>
    </a:lt2>
    <a:accent1>
      <a:srgbClr val="4FC1E9"/>
    </a:accent1>
    <a:accent2>
      <a:srgbClr val="48CFAD"/>
    </a:accent2>
    <a:accent3>
      <a:srgbClr val="A0D468"/>
    </a:accent3>
    <a:accent4>
      <a:srgbClr val="FFCE54"/>
    </a:accent4>
    <a:accent5>
      <a:srgbClr val="FC6E51"/>
    </a:accent5>
    <a:accent6>
      <a:srgbClr val="ED5565"/>
    </a:accent6>
    <a:hlink>
      <a:srgbClr val="000000"/>
    </a:hlink>
    <a:folHlink>
      <a:srgbClr val="BFBFBF"/>
    </a:folHlink>
  </a:clrScheme>
  <a:fontScheme name="Uni">
    <a:majorFont>
      <a:latin typeface="Unilever DIN Offc Pro"/>
      <a:ea typeface=""/>
      <a:cs typeface=""/>
    </a:majorFont>
    <a:minorFont>
      <a:latin typeface="Unilever DIN Offc Pro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1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717171"/>
    </a:dk2>
    <a:lt2>
      <a:srgbClr val="C0C0C0"/>
    </a:lt2>
    <a:accent1>
      <a:srgbClr val="4FC1E9"/>
    </a:accent1>
    <a:accent2>
      <a:srgbClr val="48CFAD"/>
    </a:accent2>
    <a:accent3>
      <a:srgbClr val="A0D468"/>
    </a:accent3>
    <a:accent4>
      <a:srgbClr val="FFCE54"/>
    </a:accent4>
    <a:accent5>
      <a:srgbClr val="FC6E51"/>
    </a:accent5>
    <a:accent6>
      <a:srgbClr val="ED5565"/>
    </a:accent6>
    <a:hlink>
      <a:srgbClr val="000000"/>
    </a:hlink>
    <a:folHlink>
      <a:srgbClr val="BFBFBF"/>
    </a:folHlink>
  </a:clrScheme>
  <a:fontScheme name="Uni">
    <a:majorFont>
      <a:latin typeface="Unilever DIN Offc Pro"/>
      <a:ea typeface=""/>
      <a:cs typeface=""/>
    </a:majorFont>
    <a:minorFont>
      <a:latin typeface="Unilever DIN Offc Pro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Kantar colour theme">
    <a:dk1>
      <a:srgbClr val="333333"/>
    </a:dk1>
    <a:lt1>
      <a:srgbClr val="FFFFFF"/>
    </a:lt1>
    <a:dk2>
      <a:srgbClr val="0060FF"/>
    </a:dk2>
    <a:lt2>
      <a:srgbClr val="802AB7"/>
    </a:lt2>
    <a:accent1>
      <a:srgbClr val="AEAE9F"/>
    </a:accent1>
    <a:accent2>
      <a:srgbClr val="00E5BA"/>
    </a:accent2>
    <a:accent3>
      <a:srgbClr val="00B600"/>
    </a:accent3>
    <a:accent4>
      <a:srgbClr val="FEDB00"/>
    </a:accent4>
    <a:accent5>
      <a:srgbClr val="FF5000"/>
    </a:accent5>
    <a:accent6>
      <a:srgbClr val="FA0028"/>
    </a:accent6>
    <a:hlink>
      <a:srgbClr val="0060FF"/>
    </a:hlink>
    <a:folHlink>
      <a:srgbClr val="802AB7"/>
    </a:folHlink>
  </a:clrScheme>
  <a:fontScheme name="Arial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Kantar colour theme">
    <a:dk1>
      <a:srgbClr val="333333"/>
    </a:dk1>
    <a:lt1>
      <a:srgbClr val="FFFFFF"/>
    </a:lt1>
    <a:dk2>
      <a:srgbClr val="0060FF"/>
    </a:dk2>
    <a:lt2>
      <a:srgbClr val="802AB7"/>
    </a:lt2>
    <a:accent1>
      <a:srgbClr val="AEAE9F"/>
    </a:accent1>
    <a:accent2>
      <a:srgbClr val="00E5BA"/>
    </a:accent2>
    <a:accent3>
      <a:srgbClr val="00B600"/>
    </a:accent3>
    <a:accent4>
      <a:srgbClr val="FEDB00"/>
    </a:accent4>
    <a:accent5>
      <a:srgbClr val="FF5000"/>
    </a:accent5>
    <a:accent6>
      <a:srgbClr val="FA0028"/>
    </a:accent6>
    <a:hlink>
      <a:srgbClr val="0060FF"/>
    </a:hlink>
    <a:folHlink>
      <a:srgbClr val="802AB7"/>
    </a:folHlink>
  </a:clrScheme>
  <a:fontScheme name="Arial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Kantar colour theme">
    <a:dk1>
      <a:srgbClr val="333333"/>
    </a:dk1>
    <a:lt1>
      <a:srgbClr val="FFFFFF"/>
    </a:lt1>
    <a:dk2>
      <a:srgbClr val="0060FF"/>
    </a:dk2>
    <a:lt2>
      <a:srgbClr val="802AB7"/>
    </a:lt2>
    <a:accent1>
      <a:srgbClr val="AEAE9F"/>
    </a:accent1>
    <a:accent2>
      <a:srgbClr val="00E5BA"/>
    </a:accent2>
    <a:accent3>
      <a:srgbClr val="00B600"/>
    </a:accent3>
    <a:accent4>
      <a:srgbClr val="FEDB00"/>
    </a:accent4>
    <a:accent5>
      <a:srgbClr val="FF5000"/>
    </a:accent5>
    <a:accent6>
      <a:srgbClr val="FA0028"/>
    </a:accent6>
    <a:hlink>
      <a:srgbClr val="0060FF"/>
    </a:hlink>
    <a:folHlink>
      <a:srgbClr val="802AB7"/>
    </a:folHlink>
  </a:clrScheme>
  <a:fontScheme name="Arial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Kantar colour theme">
    <a:dk1>
      <a:srgbClr val="333333"/>
    </a:dk1>
    <a:lt1>
      <a:srgbClr val="FFFFFF"/>
    </a:lt1>
    <a:dk2>
      <a:srgbClr val="0060FF"/>
    </a:dk2>
    <a:lt2>
      <a:srgbClr val="802AB7"/>
    </a:lt2>
    <a:accent1>
      <a:srgbClr val="AEAE9F"/>
    </a:accent1>
    <a:accent2>
      <a:srgbClr val="00E5BA"/>
    </a:accent2>
    <a:accent3>
      <a:srgbClr val="00B600"/>
    </a:accent3>
    <a:accent4>
      <a:srgbClr val="FEDB00"/>
    </a:accent4>
    <a:accent5>
      <a:srgbClr val="FF5000"/>
    </a:accent5>
    <a:accent6>
      <a:srgbClr val="FA0028"/>
    </a:accent6>
    <a:hlink>
      <a:srgbClr val="0060FF"/>
    </a:hlink>
    <a:folHlink>
      <a:srgbClr val="802AB7"/>
    </a:folHlink>
  </a:clrScheme>
  <a:fontScheme name="Arial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Kantar colour theme">
    <a:dk1>
      <a:srgbClr val="333333"/>
    </a:dk1>
    <a:lt1>
      <a:srgbClr val="FFFFFF"/>
    </a:lt1>
    <a:dk2>
      <a:srgbClr val="0060FF"/>
    </a:dk2>
    <a:lt2>
      <a:srgbClr val="802AB7"/>
    </a:lt2>
    <a:accent1>
      <a:srgbClr val="AEAE9F"/>
    </a:accent1>
    <a:accent2>
      <a:srgbClr val="00E5BA"/>
    </a:accent2>
    <a:accent3>
      <a:srgbClr val="00B600"/>
    </a:accent3>
    <a:accent4>
      <a:srgbClr val="FEDB00"/>
    </a:accent4>
    <a:accent5>
      <a:srgbClr val="FF5000"/>
    </a:accent5>
    <a:accent6>
      <a:srgbClr val="FA0028"/>
    </a:accent6>
    <a:hlink>
      <a:srgbClr val="0060FF"/>
    </a:hlink>
    <a:folHlink>
      <a:srgbClr val="802AB7"/>
    </a:folHlink>
  </a:clrScheme>
  <a:fontScheme name="Arial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Kantar colour theme">
    <a:dk1>
      <a:srgbClr val="333333"/>
    </a:dk1>
    <a:lt1>
      <a:srgbClr val="FFFFFF"/>
    </a:lt1>
    <a:dk2>
      <a:srgbClr val="0060FF"/>
    </a:dk2>
    <a:lt2>
      <a:srgbClr val="802AB7"/>
    </a:lt2>
    <a:accent1>
      <a:srgbClr val="AEAE9F"/>
    </a:accent1>
    <a:accent2>
      <a:srgbClr val="00E5BA"/>
    </a:accent2>
    <a:accent3>
      <a:srgbClr val="00B600"/>
    </a:accent3>
    <a:accent4>
      <a:srgbClr val="FEDB00"/>
    </a:accent4>
    <a:accent5>
      <a:srgbClr val="FF5000"/>
    </a:accent5>
    <a:accent6>
      <a:srgbClr val="FA0028"/>
    </a:accent6>
    <a:hlink>
      <a:srgbClr val="0060FF"/>
    </a:hlink>
    <a:folHlink>
      <a:srgbClr val="802AB7"/>
    </a:folHlink>
  </a:clrScheme>
  <a:fontScheme name="Arial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4F87879E1294448AB4B732493E5670" ma:contentTypeVersion="16" ma:contentTypeDescription="Create a new document." ma:contentTypeScope="" ma:versionID="7ec2e053017207cf004aeb8bf535def1">
  <xsd:schema xmlns:xsd="http://www.w3.org/2001/XMLSchema" xmlns:xs="http://www.w3.org/2001/XMLSchema" xmlns:p="http://schemas.microsoft.com/office/2006/metadata/properties" xmlns:ns3="749f6a95-1267-4681-b166-940d1eaa56d0" xmlns:ns4="6210186c-9260-4345-89df-c32cafd07510" targetNamespace="http://schemas.microsoft.com/office/2006/metadata/properties" ma:root="true" ma:fieldsID="1d821280f842f871d64ef41df4a91f6b" ns3:_="" ns4:_="">
    <xsd:import namespace="749f6a95-1267-4681-b166-940d1eaa56d0"/>
    <xsd:import namespace="6210186c-9260-4345-89df-c32cafd0751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9f6a95-1267-4681-b166-940d1eaa5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0186c-9260-4345-89df-c32cafd0751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49f6a95-1267-4681-b166-940d1eaa56d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432C30-F01C-4C29-9107-979702A2F635}">
  <ds:schemaRefs>
    <ds:schemaRef ds:uri="6210186c-9260-4345-89df-c32cafd07510"/>
    <ds:schemaRef ds:uri="749f6a95-1267-4681-b166-940d1eaa56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A85E38A-1560-428B-BBD6-2BE5C749706C}">
  <ds:schemaRefs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6210186c-9260-4345-89df-c32cafd07510"/>
    <ds:schemaRef ds:uri="http://schemas.microsoft.com/office/infopath/2007/PartnerControls"/>
    <ds:schemaRef ds:uri="http://schemas.openxmlformats.org/package/2006/metadata/core-properties"/>
    <ds:schemaRef ds:uri="749f6a95-1267-4681-b166-940d1eaa56d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8240DC5-15CC-473A-80BB-C6CD21815A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CMI Unilever</Template>
  <TotalTime>10426</TotalTime>
  <Words>3539</Words>
  <Application>Microsoft Macintosh PowerPoint</Application>
  <PresentationFormat>Widescreen</PresentationFormat>
  <Paragraphs>1903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UnileverShilling</vt:lpstr>
      <vt:lpstr>Unilever Shilling</vt:lpstr>
      <vt:lpstr>CMI Unilever</vt:lpstr>
      <vt:lpstr>1_CMI Unilever</vt:lpstr>
      <vt:lpstr>1_Kantar template master</vt:lpstr>
      <vt:lpstr>Kantar template master</vt:lpstr>
      <vt:lpstr>2_Kantar template master</vt:lpstr>
      <vt:lpstr>LIFEBUOY</vt:lpstr>
      <vt:lpstr>PowerPoint Presentation</vt:lpstr>
      <vt:lpstr>PowerPoint Presentation</vt:lpstr>
      <vt:lpstr>PowerPoint Presentation</vt:lpstr>
      <vt:lpstr>What is creating challenges for Lifebuoy on Salience?</vt:lpstr>
      <vt:lpstr>PowerPoint Presentation</vt:lpstr>
      <vt:lpstr>PowerPoint Presentation</vt:lpstr>
      <vt:lpstr>PowerPoint Presentation</vt:lpstr>
      <vt:lpstr>PowerPoint Presentation</vt:lpstr>
      <vt:lpstr>North vs South: </vt:lpstr>
      <vt:lpstr>PowerPoint Presentation</vt:lpstr>
      <vt:lpstr>PowerPoint Presentation</vt:lpstr>
      <vt:lpstr>PowerPoint Presentation</vt:lpstr>
      <vt:lpstr>PowerPoint Presentation</vt:lpstr>
      <vt:lpstr>Lifebuoy’s Meaningful?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Ngoc, Do-Ai</dc:creator>
  <cp:lastModifiedBy>Sumit Kamra</cp:lastModifiedBy>
  <cp:revision>6</cp:revision>
  <dcterms:created xsi:type="dcterms:W3CDTF">2024-03-11T05:18:17Z</dcterms:created>
  <dcterms:modified xsi:type="dcterms:W3CDTF">2025-01-25T09:54:42Z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41da7a-79c1-417c-b408-16c0bfe99fca_Enabled">
    <vt:lpwstr>true</vt:lpwstr>
  </property>
  <property fmtid="{D5CDD505-2E9C-101B-9397-08002B2CF9AE}" pid="3" name="MSIP_Label_3741da7a-79c1-417c-b408-16c0bfe99fca_SetDate">
    <vt:lpwstr>2024-03-25T04:28:24Z</vt:lpwstr>
  </property>
  <property fmtid="{D5CDD505-2E9C-101B-9397-08002B2CF9AE}" pid="4" name="MSIP_Label_3741da7a-79c1-417c-b408-16c0bfe99fca_Method">
    <vt:lpwstr>Standard</vt:lpwstr>
  </property>
  <property fmtid="{D5CDD505-2E9C-101B-9397-08002B2CF9AE}" pid="5" name="MSIP_Label_3741da7a-79c1-417c-b408-16c0bfe99fca_Name">
    <vt:lpwstr>Internal Only - Amber</vt:lpwstr>
  </property>
  <property fmtid="{D5CDD505-2E9C-101B-9397-08002B2CF9AE}" pid="6" name="MSIP_Label_3741da7a-79c1-417c-b408-16c0bfe99fca_SiteId">
    <vt:lpwstr>1e355c04-e0a4-42ed-8e2d-7351591f0ef1</vt:lpwstr>
  </property>
  <property fmtid="{D5CDD505-2E9C-101B-9397-08002B2CF9AE}" pid="7" name="MSIP_Label_3741da7a-79c1-417c-b408-16c0bfe99fca_ActionId">
    <vt:lpwstr>8d7af438-4488-4514-9732-17e37a2b0e06</vt:lpwstr>
  </property>
  <property fmtid="{D5CDD505-2E9C-101B-9397-08002B2CF9AE}" pid="8" name="MSIP_Label_3741da7a-79c1-417c-b408-16c0bfe99fca_ContentBits">
    <vt:lpwstr>0</vt:lpwstr>
  </property>
  <property fmtid="{D5CDD505-2E9C-101B-9397-08002B2CF9AE}" pid="9" name="ContentTypeId">
    <vt:lpwstr>0x010100714F87879E1294448AB4B732493E5670</vt:lpwstr>
  </property>
</Properties>
</file>